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38" r:id="rId1"/>
  </p:sldMasterIdLst>
  <p:notesMasterIdLst>
    <p:notesMasterId r:id="rId23"/>
  </p:notesMasterIdLst>
  <p:handoutMasterIdLst>
    <p:handoutMasterId r:id="rId24"/>
  </p:handoutMasterIdLst>
  <p:sldIdLst>
    <p:sldId id="10072" r:id="rId2"/>
    <p:sldId id="10182" r:id="rId3"/>
    <p:sldId id="10183" r:id="rId4"/>
    <p:sldId id="10200" r:id="rId5"/>
    <p:sldId id="10201" r:id="rId6"/>
    <p:sldId id="10202" r:id="rId7"/>
    <p:sldId id="10214" r:id="rId8"/>
    <p:sldId id="10193" r:id="rId9"/>
    <p:sldId id="10204" r:id="rId10"/>
    <p:sldId id="10205" r:id="rId11"/>
    <p:sldId id="10206" r:id="rId12"/>
    <p:sldId id="10196" r:id="rId13"/>
    <p:sldId id="10207" r:id="rId14"/>
    <p:sldId id="10208" r:id="rId15"/>
    <p:sldId id="10209" r:id="rId16"/>
    <p:sldId id="10210" r:id="rId17"/>
    <p:sldId id="10211" r:id="rId18"/>
    <p:sldId id="10212" r:id="rId19"/>
    <p:sldId id="10213" r:id="rId20"/>
    <p:sldId id="10215" r:id="rId21"/>
    <p:sldId id="10187" r:id="rId22"/>
  </p:sldIdLst>
  <p:sldSz cx="12858750" cy="7232650"/>
  <p:notesSz cx="6858000" cy="9144000"/>
  <p:custDataLst>
    <p:tags r:id="rId25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9CD3"/>
    <a:srgbClr val="1F497D"/>
    <a:srgbClr val="CA8F45"/>
    <a:srgbClr val="FDA98B"/>
    <a:srgbClr val="EA5751"/>
    <a:srgbClr val="DEC8AD"/>
    <a:srgbClr val="569582"/>
    <a:srgbClr val="093285"/>
    <a:srgbClr val="215BB5"/>
    <a:srgbClr val="014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13" autoAdjust="0"/>
    <p:restoredTop sz="95059" autoAdjust="0"/>
  </p:normalViewPr>
  <p:slideViewPr>
    <p:cSldViewPr>
      <p:cViewPr varScale="1">
        <p:scale>
          <a:sx n="67" d="100"/>
          <a:sy n="67" d="100"/>
        </p:scale>
        <p:origin x="-822" y="-108"/>
      </p:cViewPr>
      <p:guideLst>
        <p:guide orient="horz" pos="2278"/>
        <p:guide pos="405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9" d="100"/>
          <a:sy n="69" d="100"/>
        </p:scale>
        <p:origin x="282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image" Target="../media/image18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  <a:pPr/>
              <a:t>2018-02-26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660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2018-02-26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40415-9386-408E-9CCF-54F7835AD1E7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56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05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05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1648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050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050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050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05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050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050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05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9763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050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40415-9386-408E-9CCF-54F7835AD1E7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266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164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05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05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05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05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164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05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solidFill>
                  <a:srgbClr val="FF0000"/>
                </a:solidFill>
              </a:defRPr>
            </a:lvl1pPr>
          </a:lstStyle>
          <a:p>
            <a:fld id="{E6495F10-D355-43E0-8D6F-1D714E4AC64E}" type="datetime10">
              <a:rPr lang="zh-CN" altLang="en-US" smtClean="0"/>
              <a:pPr/>
              <a:t>14:50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06F3C-FA24-4A80-8CD4-EE5698C541F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44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/>
      </p:par>
    </p:tnLst>
  </p:timing>
  <p:hf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4406" y="2246811"/>
            <a:ext cx="10929938" cy="155033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28813" y="4098502"/>
            <a:ext cx="9001125" cy="18483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786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57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35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145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9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47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50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290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82EB3-DF0B-4763-B106-1524E3AD0F82}" type="datetime10">
              <a:rPr lang="zh-CN" altLang="en-US" smtClean="0"/>
              <a:t>14:50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E74CF-356A-4169-9D6E-C5675D7456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79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rgbClr val="FF0000"/>
                </a:solidFill>
              </a:defRPr>
            </a:lvl1pPr>
          </a:lstStyle>
          <a:p>
            <a:fld id="{59C24DD5-C01F-4C35-ABB8-837924770BD8}" type="datetime10">
              <a:rPr lang="zh-CN" altLang="en-US" smtClean="0"/>
              <a:pPr/>
              <a:t>14:50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406F3C-FA24-4A80-8CD4-EE5698C541F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929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56" r:id="rId2"/>
  </p:sldLayoutIdLst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/>
      </p:par>
    </p:tnLst>
  </p:timing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oleObject" Target="../embeddings/oleObject7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9.jpeg"/><Relationship Id="rId5" Type="http://schemas.openxmlformats.org/officeDocument/2006/relationships/image" Target="../media/image13.png"/><Relationship Id="rId4" Type="http://schemas.openxmlformats.org/officeDocument/2006/relationships/oleObject" Target="../embeddings/oleObject9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10" Type="http://schemas.openxmlformats.org/officeDocument/2006/relationships/notesSlide" Target="../notesSlides/notesSlide2.xml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oleObject" Target="../embeddings/oleObject5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6.png"/><Relationship Id="rId12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jpe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4.png"/><Relationship Id="rId14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259"/>
          <p:cNvSpPr>
            <a:spLocks noChangeArrowheads="1"/>
          </p:cNvSpPr>
          <p:nvPr/>
        </p:nvSpPr>
        <p:spPr bwMode="auto">
          <a:xfrm>
            <a:off x="2252911" y="3020516"/>
            <a:ext cx="8568952" cy="110799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7200" b="1" kern="5000" spc="600" dirty="0" smtClean="0">
                <a:solidFill>
                  <a:srgbClr val="1F497D"/>
                </a:solidFill>
                <a:cs typeface="Arial" panose="020B0604020202020204" pitchFamily="34" charset="0"/>
              </a:rPr>
              <a:t>动态网站基础</a:t>
            </a:r>
            <a:endParaRPr lang="zh-CN" altLang="en-US" sz="7200" b="1" kern="5000" spc="600" dirty="0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sp>
        <p:nvSpPr>
          <p:cNvPr id="16" name="矩形 259"/>
          <p:cNvSpPr>
            <a:spLocks noChangeArrowheads="1"/>
          </p:cNvSpPr>
          <p:nvPr/>
        </p:nvSpPr>
        <p:spPr bwMode="auto">
          <a:xfrm>
            <a:off x="2612951" y="4316660"/>
            <a:ext cx="7814702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2000" dirty="0" smtClean="0">
                <a:solidFill>
                  <a:srgbClr val="1F497D"/>
                </a:solidFill>
                <a:cs typeface="Arial" panose="020B0604020202020204" pitchFamily="34" charset="0"/>
              </a:rPr>
              <a:t>讲师：惠勇</a:t>
            </a:r>
            <a:endParaRPr lang="zh-CN" altLang="en-US" sz="2000" dirty="0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2679123" y="4172644"/>
            <a:ext cx="771652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380703" y="1164531"/>
            <a:ext cx="7848600" cy="701675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contourClr>
              <a:schemeClr val="tx1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A5002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400" b="1" kern="0" dirty="0" smtClean="0">
                <a:solidFill>
                  <a:srgbClr val="FF6600"/>
                </a:solidFill>
                <a:latin typeface="Arial" charset="0"/>
                <a:ea typeface="黑体" pitchFamily="2" charset="-122"/>
              </a:rPr>
              <a:t>J2EE</a:t>
            </a:r>
            <a:r>
              <a:rPr lang="zh-CN" altLang="en-US" sz="4400" b="1" kern="0" dirty="0">
                <a:solidFill>
                  <a:srgbClr val="FF6600"/>
                </a:solidFill>
                <a:latin typeface="Arial" charset="0"/>
                <a:ea typeface="黑体" pitchFamily="2" charset="-122"/>
              </a:rPr>
              <a:t>平台应用与</a:t>
            </a:r>
            <a:r>
              <a:rPr lang="zh-CN" altLang="en-US" sz="4400" b="1" kern="0" dirty="0" smtClean="0">
                <a:solidFill>
                  <a:srgbClr val="FF6600"/>
                </a:solidFill>
                <a:latin typeface="Arial" charset="0"/>
                <a:ea typeface="黑体" pitchFamily="2" charset="-122"/>
              </a:rPr>
              <a:t>开发</a:t>
            </a:r>
            <a:r>
              <a:rPr kumimoji="0" lang="zh-CN" alt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 charset="0"/>
                <a:ea typeface="黑体" pitchFamily="2" charset="-122"/>
              </a:rPr>
              <a:t>                                            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1FBA-A2E2-4532-9E05-DFB782CE14D5}" type="datetime10">
              <a:rPr lang="zh-CN" altLang="en-US" smtClean="0"/>
              <a:t>14:50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58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blinds dir="vert"/>
      </p:transition>
    </mc:Choice>
    <mc:Fallback xmlns="">
      <p:transition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950"/>
                            </p:stCondLst>
                            <p:childTnLst>
                              <p:par>
                                <p:cTn id="3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6" grpId="0"/>
      <p:bldP spid="16" grpId="1"/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>
            <a:spLocks/>
          </p:cNvSpPr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什么是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B/S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技术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12" name="Freeform 48"/>
          <p:cNvSpPr>
            <a:spLocks noEditPoints="1"/>
          </p:cNvSpPr>
          <p:nvPr/>
        </p:nvSpPr>
        <p:spPr bwMode="auto">
          <a:xfrm>
            <a:off x="1817348" y="1356561"/>
            <a:ext cx="250987" cy="30390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1F497D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Donut 51"/>
          <p:cNvSpPr/>
          <p:nvPr/>
        </p:nvSpPr>
        <p:spPr>
          <a:xfrm>
            <a:off x="1578219" y="1146267"/>
            <a:ext cx="724494" cy="724494"/>
          </a:xfrm>
          <a:prstGeom prst="donut">
            <a:avLst>
              <a:gd name="adj" fmla="val 6804"/>
            </a:avLst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35917" y="1063019"/>
            <a:ext cx="4610558" cy="587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b="1" dirty="0" smtClean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B/S</a:t>
            </a:r>
            <a:r>
              <a:rPr lang="zh-CN" altLang="en-US" sz="1400" b="1" dirty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是浏览器端</a:t>
            </a:r>
            <a:r>
              <a:rPr lang="en-US" altLang="zh-CN" sz="1400" b="1" dirty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/</a:t>
            </a:r>
            <a:r>
              <a:rPr lang="zh-CN" altLang="en-US" sz="1400" b="1" dirty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服务器端，程序完全放在服务器上</a:t>
            </a:r>
            <a:r>
              <a:rPr lang="zh-CN" altLang="en-US" sz="1400" b="1" dirty="0" smtClean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</a:t>
            </a:r>
            <a:endParaRPr lang="en-US" altLang="zh-CN" sz="1400" b="1" dirty="0" smtClean="0">
              <a:solidFill>
                <a:srgbClr val="1F497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400" b="1" dirty="0" smtClean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不用</a:t>
            </a:r>
            <a:r>
              <a:rPr lang="zh-CN" altLang="en-US" sz="1400" b="1" dirty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在浏览器上安装任何文件，它是基于</a:t>
            </a:r>
            <a:r>
              <a:rPr lang="en-US" altLang="zh-CN" sz="1400" b="1" dirty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Internet</a:t>
            </a:r>
            <a:r>
              <a:rPr lang="zh-CN" altLang="en-US" sz="1400" b="1" dirty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的</a:t>
            </a:r>
            <a:r>
              <a:rPr lang="zh-CN" altLang="en-US" sz="1400" b="1" dirty="0" smtClean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产物</a:t>
            </a:r>
            <a:endParaRPr lang="zh-CN" altLang="en-US" sz="1400" b="1" dirty="0">
              <a:solidFill>
                <a:srgbClr val="1F497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aphicFrame>
        <p:nvGraphicFramePr>
          <p:cNvPr id="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8364322"/>
              </p:ext>
            </p:extLst>
          </p:nvPr>
        </p:nvGraphicFramePr>
        <p:xfrm>
          <a:off x="9571881" y="3157240"/>
          <a:ext cx="781050" cy="130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4" name="Image" r:id="rId4" imgW="5104762" imgH="8177778" progId="Photoshop.Image.7">
                  <p:embed/>
                </p:oleObj>
              </mc:Choice>
              <mc:Fallback>
                <p:oleObj name="Image" r:id="rId4" imgW="5104762" imgH="8177778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71881" y="3157240"/>
                        <a:ext cx="781050" cy="1304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7789119" y="4487565"/>
            <a:ext cx="10890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应用</a:t>
            </a:r>
          </a:p>
          <a:p>
            <a:pPr algn="ctr"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服务器 </a:t>
            </a:r>
          </a:p>
        </p:txBody>
      </p:sp>
      <p:cxnSp>
        <p:nvCxnSpPr>
          <p:cNvPr id="11" name="AutoShape 6"/>
          <p:cNvCxnSpPr>
            <a:cxnSpLocks noChangeShapeType="1"/>
            <a:stCxn id="23" idx="3"/>
          </p:cNvCxnSpPr>
          <p:nvPr/>
        </p:nvCxnSpPr>
        <p:spPr bwMode="auto">
          <a:xfrm>
            <a:off x="6430219" y="3509665"/>
            <a:ext cx="1627187" cy="46831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5" name="AutoShape 7"/>
          <p:cNvCxnSpPr>
            <a:cxnSpLocks noChangeShapeType="1"/>
            <a:stCxn id="20" idx="3"/>
          </p:cNvCxnSpPr>
          <p:nvPr/>
        </p:nvCxnSpPr>
        <p:spPr bwMode="auto">
          <a:xfrm flipV="1">
            <a:off x="6430219" y="3977978"/>
            <a:ext cx="1627187" cy="118903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9381381" y="4519315"/>
            <a:ext cx="9334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数据库 </a:t>
            </a:r>
          </a:p>
          <a:p>
            <a:pPr algn="ctr"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服务器 </a:t>
            </a:r>
          </a:p>
        </p:txBody>
      </p:sp>
      <p:cxnSp>
        <p:nvCxnSpPr>
          <p:cNvPr id="17" name="AutoShape 9"/>
          <p:cNvCxnSpPr>
            <a:cxnSpLocks noChangeShapeType="1"/>
          </p:cNvCxnSpPr>
          <p:nvPr/>
        </p:nvCxnSpPr>
        <p:spPr bwMode="auto">
          <a:xfrm>
            <a:off x="8733681" y="3977978"/>
            <a:ext cx="779463" cy="3175"/>
          </a:xfrm>
          <a:prstGeom prst="bentConnector3">
            <a:avLst>
              <a:gd name="adj1" fmla="val 49898"/>
            </a:avLst>
          </a:prstGeom>
          <a:noFill/>
          <a:ln w="38100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5133231" y="2968328"/>
            <a:ext cx="504825" cy="144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 sz="1800">
                <a:solidFill>
                  <a:schemeClr val="bg1"/>
                </a:solidFill>
                <a:latin typeface="Arial" charset="0"/>
                <a:ea typeface="宋体" pitchFamily="2" charset="-122"/>
              </a:rPr>
              <a:t>IE</a:t>
            </a:r>
          </a:p>
        </p:txBody>
      </p:sp>
      <p:grpSp>
        <p:nvGrpSpPr>
          <p:cNvPr id="19" name="Group 11"/>
          <p:cNvGrpSpPr>
            <a:grpSpLocks/>
          </p:cNvGrpSpPr>
          <p:nvPr/>
        </p:nvGrpSpPr>
        <p:grpSpPr bwMode="auto">
          <a:xfrm>
            <a:off x="5133231" y="4625678"/>
            <a:ext cx="1296988" cy="1082675"/>
            <a:chOff x="884" y="3158"/>
            <a:chExt cx="817" cy="682"/>
          </a:xfrm>
        </p:grpSpPr>
        <p:pic>
          <p:nvPicPr>
            <p:cNvPr id="20" name="Picture 12" descr="pcwithppl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" y="3158"/>
              <a:ext cx="817" cy="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Rectangle 13"/>
            <p:cNvSpPr>
              <a:spLocks noChangeArrowheads="1"/>
            </p:cNvSpPr>
            <p:nvPr/>
          </p:nvSpPr>
          <p:spPr bwMode="auto">
            <a:xfrm>
              <a:off x="1065" y="3249"/>
              <a:ext cx="318" cy="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lang="en-US" altLang="zh-CN" sz="1600" dirty="0">
                  <a:solidFill>
                    <a:schemeClr val="bg1"/>
                  </a:solidFill>
                  <a:latin typeface="Arial" charset="0"/>
                  <a:ea typeface="宋体" pitchFamily="2" charset="-122"/>
                </a:rPr>
                <a:t>Chrome</a:t>
              </a:r>
            </a:p>
          </p:txBody>
        </p:sp>
      </p:grpSp>
      <p:grpSp>
        <p:nvGrpSpPr>
          <p:cNvPr id="22" name="Group 14"/>
          <p:cNvGrpSpPr>
            <a:grpSpLocks/>
          </p:cNvGrpSpPr>
          <p:nvPr/>
        </p:nvGrpSpPr>
        <p:grpSpPr bwMode="auto">
          <a:xfrm>
            <a:off x="5133231" y="2968328"/>
            <a:ext cx="1296988" cy="1082675"/>
            <a:chOff x="884" y="3158"/>
            <a:chExt cx="817" cy="682"/>
          </a:xfrm>
        </p:grpSpPr>
        <p:pic>
          <p:nvPicPr>
            <p:cNvPr id="23" name="Picture 15" descr="pcwithppl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" y="3158"/>
              <a:ext cx="817" cy="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Rectangle 16"/>
            <p:cNvSpPr>
              <a:spLocks noChangeArrowheads="1"/>
            </p:cNvSpPr>
            <p:nvPr/>
          </p:nvSpPr>
          <p:spPr bwMode="auto">
            <a:xfrm>
              <a:off x="1065" y="3249"/>
              <a:ext cx="318" cy="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lang="en-US" altLang="zh-CN" sz="1600">
                  <a:solidFill>
                    <a:schemeClr val="bg1"/>
                  </a:solidFill>
                  <a:latin typeface="Arial" charset="0"/>
                  <a:ea typeface="宋体" pitchFamily="2" charset="-122"/>
                </a:rPr>
                <a:t>IE</a:t>
              </a:r>
            </a:p>
          </p:txBody>
        </p:sp>
      </p:grpSp>
      <p:sp>
        <p:nvSpPr>
          <p:cNvPr id="25" name="Text Box 17"/>
          <p:cNvSpPr txBox="1">
            <a:spLocks noChangeArrowheads="1"/>
          </p:cNvSpPr>
          <p:nvPr/>
        </p:nvSpPr>
        <p:spPr bwMode="auto">
          <a:xfrm>
            <a:off x="7077919" y="2392065"/>
            <a:ext cx="15128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800">
                <a:solidFill>
                  <a:srgbClr val="0033CC"/>
                </a:solidFill>
                <a:latin typeface="Arial" charset="0"/>
                <a:ea typeface="宋体" pitchFamily="2" charset="-122"/>
              </a:rPr>
              <a:t>Internet</a:t>
            </a:r>
          </a:p>
        </p:txBody>
      </p:sp>
      <p:graphicFrame>
        <p:nvGraphicFramePr>
          <p:cNvPr id="26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0867449"/>
              </p:ext>
            </p:extLst>
          </p:nvPr>
        </p:nvGraphicFramePr>
        <p:xfrm>
          <a:off x="8051056" y="3168353"/>
          <a:ext cx="782638" cy="130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5" name="Image" r:id="rId7" imgW="1225091" imgH="1962750" progId="Photoshop.Image.7">
                  <p:embed/>
                </p:oleObj>
              </mc:Choice>
              <mc:Fallback>
                <p:oleObj name="Image" r:id="rId7" imgW="1225091" imgH="1962750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51056" y="3168353"/>
                        <a:ext cx="782638" cy="1308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AutoShape 19"/>
          <p:cNvSpPr>
            <a:spLocks noChangeArrowheads="1"/>
          </p:cNvSpPr>
          <p:nvPr/>
        </p:nvSpPr>
        <p:spPr bwMode="auto">
          <a:xfrm>
            <a:off x="8878144" y="2176165"/>
            <a:ext cx="2305050" cy="693738"/>
          </a:xfrm>
          <a:prstGeom prst="wedgeRoundRectCallout">
            <a:avLst>
              <a:gd name="adj1" fmla="val -60056"/>
              <a:gd name="adj2" fmla="val 132199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在应用服务器中布署运行程序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95F10-D355-43E0-8D6F-1D714E4AC64E}" type="datetime10">
              <a:rPr lang="zh-CN" altLang="en-US" smtClean="0"/>
              <a:t>14:50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630417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>
            <a:spLocks/>
          </p:cNvSpPr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B/S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技术特点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12" name="Freeform 48"/>
          <p:cNvSpPr>
            <a:spLocks noEditPoints="1"/>
          </p:cNvSpPr>
          <p:nvPr/>
        </p:nvSpPr>
        <p:spPr bwMode="auto">
          <a:xfrm>
            <a:off x="1817348" y="1356561"/>
            <a:ext cx="250987" cy="30390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1F497D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Donut 51"/>
          <p:cNvSpPr/>
          <p:nvPr/>
        </p:nvSpPr>
        <p:spPr>
          <a:xfrm>
            <a:off x="1578219" y="1146267"/>
            <a:ext cx="724494" cy="724494"/>
          </a:xfrm>
          <a:prstGeom prst="donut">
            <a:avLst>
              <a:gd name="adj" fmla="val 6804"/>
            </a:avLst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77503" y="1240061"/>
            <a:ext cx="4483920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b="1" dirty="0" smtClean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B/S</a:t>
            </a:r>
            <a:r>
              <a:rPr lang="zh-CN" altLang="en-US" sz="1400" b="1" dirty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中浏览器端与服务器端采用</a:t>
            </a:r>
            <a:r>
              <a:rPr lang="zh-CN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请求</a:t>
            </a: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/</a:t>
            </a:r>
            <a:r>
              <a:rPr lang="zh-CN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应答</a:t>
            </a:r>
            <a:r>
              <a:rPr lang="zh-CN" altLang="en-US" sz="1400" b="1" dirty="0" smtClean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模式</a:t>
            </a:r>
            <a:r>
              <a:rPr lang="zh-CN" altLang="en-US" sz="1400" b="1" dirty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进行</a:t>
            </a:r>
            <a:r>
              <a:rPr lang="zh-CN" altLang="en-US" sz="1400" b="1" dirty="0" smtClean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交互</a:t>
            </a:r>
            <a:endParaRPr lang="zh-CN" altLang="en-US" sz="1400" b="1" dirty="0">
              <a:solidFill>
                <a:srgbClr val="1F497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aphicFrame>
        <p:nvGraphicFramePr>
          <p:cNvPr id="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4958317"/>
              </p:ext>
            </p:extLst>
          </p:nvPr>
        </p:nvGraphicFramePr>
        <p:xfrm>
          <a:off x="7697539" y="3392488"/>
          <a:ext cx="915988" cy="153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6" name="Image" r:id="rId4" imgW="1225091" imgH="1962750" progId="Photoshop.Image.7">
                  <p:embed/>
                </p:oleObj>
              </mc:Choice>
              <mc:Fallback>
                <p:oleObj name="Image" r:id="rId4" imgW="1225091" imgH="1962750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7539" y="3392488"/>
                        <a:ext cx="915988" cy="153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7343527" y="4941888"/>
            <a:ext cx="137953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应用</a:t>
            </a:r>
          </a:p>
          <a:p>
            <a:pPr algn="ctr"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服务器</a:t>
            </a: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9661277" y="4832350"/>
            <a:ext cx="869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数据库</a:t>
            </a:r>
          </a:p>
          <a:p>
            <a:pPr algn="ctr"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服务器</a:t>
            </a: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4041527" y="3284538"/>
            <a:ext cx="504825" cy="144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 sz="1800">
                <a:solidFill>
                  <a:schemeClr val="bg1"/>
                </a:solidFill>
                <a:latin typeface="Arial" charset="0"/>
                <a:ea typeface="宋体" pitchFamily="2" charset="-122"/>
              </a:rPr>
              <a:t>IE</a:t>
            </a:r>
          </a:p>
        </p:txBody>
      </p:sp>
      <p:grpSp>
        <p:nvGrpSpPr>
          <p:cNvPr id="16" name="Group 8"/>
          <p:cNvGrpSpPr>
            <a:grpSpLocks/>
          </p:cNvGrpSpPr>
          <p:nvPr/>
        </p:nvGrpSpPr>
        <p:grpSpPr bwMode="auto">
          <a:xfrm>
            <a:off x="3249364" y="3789363"/>
            <a:ext cx="1296988" cy="1082675"/>
            <a:chOff x="884" y="3158"/>
            <a:chExt cx="817" cy="682"/>
          </a:xfrm>
        </p:grpSpPr>
        <p:pic>
          <p:nvPicPr>
            <p:cNvPr id="17" name="Picture 9" descr="pcwithppl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" y="3158"/>
              <a:ext cx="817" cy="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Rectangle 10"/>
            <p:cNvSpPr>
              <a:spLocks noChangeArrowheads="1"/>
            </p:cNvSpPr>
            <p:nvPr/>
          </p:nvSpPr>
          <p:spPr bwMode="auto">
            <a:xfrm>
              <a:off x="1065" y="3249"/>
              <a:ext cx="318" cy="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lang="en-US" altLang="zh-CN" sz="1600">
                  <a:solidFill>
                    <a:schemeClr val="bg1"/>
                  </a:solidFill>
                  <a:latin typeface="Arial" charset="0"/>
                  <a:ea typeface="宋体" pitchFamily="2" charset="-122"/>
                </a:rPr>
                <a:t>IE</a:t>
              </a:r>
            </a:p>
          </p:txBody>
        </p:sp>
      </p:grpSp>
      <p:sp>
        <p:nvSpPr>
          <p:cNvPr id="19" name="AutoShape 11"/>
          <p:cNvSpPr>
            <a:spLocks noChangeArrowheads="1"/>
          </p:cNvSpPr>
          <p:nvPr/>
        </p:nvSpPr>
        <p:spPr bwMode="auto">
          <a:xfrm>
            <a:off x="2387352" y="2806700"/>
            <a:ext cx="1436687" cy="693738"/>
          </a:xfrm>
          <a:prstGeom prst="wedgeRoundRectCallout">
            <a:avLst>
              <a:gd name="adj1" fmla="val 15745"/>
              <a:gd name="adj2" fmla="val 108583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解释执行</a:t>
            </a:r>
          </a:p>
          <a:p>
            <a:pPr eaLnBrk="1" hangingPunct="1"/>
            <a:r>
              <a:rPr lang="en-US" altLang="zh-CN" sz="1800">
                <a:latin typeface="Arial" charset="0"/>
                <a:ea typeface="黑体" pitchFamily="2" charset="-122"/>
              </a:rPr>
              <a:t>HTML</a:t>
            </a:r>
            <a:r>
              <a:rPr lang="zh-CN" altLang="en-US" sz="1800">
                <a:latin typeface="Arial" charset="0"/>
                <a:ea typeface="黑体" pitchFamily="2" charset="-122"/>
              </a:rPr>
              <a:t>文件</a:t>
            </a:r>
          </a:p>
        </p:txBody>
      </p:sp>
      <p:sp>
        <p:nvSpPr>
          <p:cNvPr id="20" name="AutoShape 12"/>
          <p:cNvSpPr>
            <a:spLocks noChangeArrowheads="1"/>
          </p:cNvSpPr>
          <p:nvPr/>
        </p:nvSpPr>
        <p:spPr bwMode="gray">
          <a:xfrm>
            <a:off x="4835277" y="5516563"/>
            <a:ext cx="2736850" cy="5048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zh-CN" altLang="en-US" sz="1800">
                <a:latin typeface="Arial" charset="0"/>
                <a:ea typeface="黑体" pitchFamily="2" charset="-122"/>
              </a:rPr>
              <a:t>从服务器端检索到的信息</a:t>
            </a:r>
          </a:p>
        </p:txBody>
      </p:sp>
      <p:cxnSp>
        <p:nvCxnSpPr>
          <p:cNvPr id="21" name="AutoShape 13"/>
          <p:cNvCxnSpPr>
            <a:cxnSpLocks noChangeShapeType="1"/>
            <a:stCxn id="17" idx="2"/>
            <a:endCxn id="20" idx="1"/>
          </p:cNvCxnSpPr>
          <p:nvPr/>
        </p:nvCxnSpPr>
        <p:spPr bwMode="auto">
          <a:xfrm rot="16200000" flipH="1">
            <a:off x="3918496" y="4852194"/>
            <a:ext cx="896937" cy="936625"/>
          </a:xfrm>
          <a:prstGeom prst="bentConnector2">
            <a:avLst/>
          </a:prstGeom>
          <a:noFill/>
          <a:ln w="38100">
            <a:solidFill>
              <a:schemeClr val="tx1"/>
            </a:solidFill>
            <a:miter lim="800000"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2" name="AutoShape 14"/>
          <p:cNvCxnSpPr>
            <a:cxnSpLocks noChangeShapeType="1"/>
            <a:endCxn id="20" idx="3"/>
          </p:cNvCxnSpPr>
          <p:nvPr/>
        </p:nvCxnSpPr>
        <p:spPr bwMode="auto">
          <a:xfrm rot="5400000">
            <a:off x="7471321" y="5101431"/>
            <a:ext cx="768350" cy="566737"/>
          </a:xfrm>
          <a:prstGeom prst="bentConnector2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3" name="Text Box 15"/>
          <p:cNvSpPr txBox="1">
            <a:spLocks noChangeArrowheads="1"/>
          </p:cNvSpPr>
          <p:nvPr/>
        </p:nvSpPr>
        <p:spPr bwMode="auto">
          <a:xfrm>
            <a:off x="3754189" y="5294313"/>
            <a:ext cx="12969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1800">
                <a:solidFill>
                  <a:srgbClr val="0033CC"/>
                </a:solidFill>
                <a:latin typeface="Arial" charset="0"/>
                <a:ea typeface="黑体" pitchFamily="2" charset="-122"/>
              </a:rPr>
              <a:t>返回响应</a:t>
            </a:r>
          </a:p>
        </p:txBody>
      </p:sp>
      <p:sp>
        <p:nvSpPr>
          <p:cNvPr id="24" name="AutoShape 16"/>
          <p:cNvSpPr>
            <a:spLocks noChangeArrowheads="1"/>
          </p:cNvSpPr>
          <p:nvPr/>
        </p:nvSpPr>
        <p:spPr bwMode="gray">
          <a:xfrm>
            <a:off x="5194052" y="2636838"/>
            <a:ext cx="2592387" cy="5048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zh-CN" altLang="en-US" sz="1800">
                <a:latin typeface="Arial" charset="0"/>
                <a:ea typeface="黑体" pitchFamily="2" charset="-122"/>
              </a:rPr>
              <a:t>客户端的请求信息</a:t>
            </a:r>
          </a:p>
        </p:txBody>
      </p:sp>
      <p:cxnSp>
        <p:nvCxnSpPr>
          <p:cNvPr id="25" name="AutoShape 17"/>
          <p:cNvCxnSpPr>
            <a:cxnSpLocks noChangeShapeType="1"/>
            <a:stCxn id="17" idx="0"/>
            <a:endCxn id="24" idx="1"/>
          </p:cNvCxnSpPr>
          <p:nvPr/>
        </p:nvCxnSpPr>
        <p:spPr bwMode="auto">
          <a:xfrm rot="16200000">
            <a:off x="4096295" y="2691607"/>
            <a:ext cx="900113" cy="1295400"/>
          </a:xfrm>
          <a:prstGeom prst="bentConnector2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6" name="AutoShape 18"/>
          <p:cNvCxnSpPr>
            <a:cxnSpLocks noChangeShapeType="1"/>
            <a:stCxn id="24" idx="3"/>
          </p:cNvCxnSpPr>
          <p:nvPr/>
        </p:nvCxnSpPr>
        <p:spPr bwMode="auto">
          <a:xfrm>
            <a:off x="7786439" y="2889250"/>
            <a:ext cx="322263" cy="595313"/>
          </a:xfrm>
          <a:prstGeom prst="bentConnector2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7" name="Text Box 19"/>
          <p:cNvSpPr txBox="1">
            <a:spLocks noChangeArrowheads="1"/>
          </p:cNvSpPr>
          <p:nvPr/>
        </p:nvSpPr>
        <p:spPr bwMode="auto">
          <a:xfrm>
            <a:off x="3755777" y="2852738"/>
            <a:ext cx="1295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1800">
                <a:solidFill>
                  <a:srgbClr val="0033CC"/>
                </a:solidFill>
                <a:latin typeface="Arial" charset="0"/>
                <a:ea typeface="黑体" pitchFamily="2" charset="-122"/>
              </a:rPr>
              <a:t>发送请求</a:t>
            </a:r>
          </a:p>
        </p:txBody>
      </p:sp>
      <p:grpSp>
        <p:nvGrpSpPr>
          <p:cNvPr id="28" name="Group 20"/>
          <p:cNvGrpSpPr>
            <a:grpSpLocks/>
          </p:cNvGrpSpPr>
          <p:nvPr/>
        </p:nvGrpSpPr>
        <p:grpSpPr bwMode="auto">
          <a:xfrm>
            <a:off x="8507164" y="3429000"/>
            <a:ext cx="1368425" cy="504825"/>
            <a:chOff x="4105" y="2069"/>
            <a:chExt cx="862" cy="318"/>
          </a:xfrm>
        </p:grpSpPr>
        <p:sp>
          <p:nvSpPr>
            <p:cNvPr id="29" name="Line 21"/>
            <p:cNvSpPr>
              <a:spLocks noChangeShapeType="1"/>
            </p:cNvSpPr>
            <p:nvPr/>
          </p:nvSpPr>
          <p:spPr bwMode="auto">
            <a:xfrm>
              <a:off x="4150" y="2387"/>
              <a:ext cx="72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" name="Text Box 22"/>
            <p:cNvSpPr txBox="1">
              <a:spLocks noChangeArrowheads="1"/>
            </p:cNvSpPr>
            <p:nvPr/>
          </p:nvSpPr>
          <p:spPr bwMode="auto">
            <a:xfrm>
              <a:off x="4105" y="2069"/>
              <a:ext cx="86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1800">
                  <a:solidFill>
                    <a:srgbClr val="0033CC"/>
                  </a:solidFill>
                  <a:latin typeface="Arial" charset="0"/>
                  <a:ea typeface="黑体" pitchFamily="2" charset="-122"/>
                </a:rPr>
                <a:t>访问数据库</a:t>
              </a:r>
            </a:p>
          </p:txBody>
        </p:sp>
      </p:grpSp>
      <p:grpSp>
        <p:nvGrpSpPr>
          <p:cNvPr id="31" name="Group 23"/>
          <p:cNvGrpSpPr>
            <a:grpSpLocks/>
          </p:cNvGrpSpPr>
          <p:nvPr/>
        </p:nvGrpSpPr>
        <p:grpSpPr bwMode="auto">
          <a:xfrm>
            <a:off x="8507164" y="4652963"/>
            <a:ext cx="1225550" cy="439737"/>
            <a:chOff x="4105" y="2840"/>
            <a:chExt cx="772" cy="277"/>
          </a:xfrm>
        </p:grpSpPr>
        <p:sp>
          <p:nvSpPr>
            <p:cNvPr id="32" name="Line 24"/>
            <p:cNvSpPr>
              <a:spLocks noChangeShapeType="1"/>
            </p:cNvSpPr>
            <p:nvPr/>
          </p:nvSpPr>
          <p:spPr bwMode="auto">
            <a:xfrm flipH="1">
              <a:off x="4105" y="2840"/>
              <a:ext cx="77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" name="Text Box 25"/>
            <p:cNvSpPr txBox="1">
              <a:spLocks noChangeArrowheads="1"/>
            </p:cNvSpPr>
            <p:nvPr/>
          </p:nvSpPr>
          <p:spPr bwMode="auto">
            <a:xfrm>
              <a:off x="4105" y="2886"/>
              <a:ext cx="7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1800">
                  <a:solidFill>
                    <a:srgbClr val="0033CC"/>
                  </a:solidFill>
                  <a:latin typeface="Arial" charset="0"/>
                  <a:ea typeface="黑体" pitchFamily="2" charset="-122"/>
                </a:rPr>
                <a:t>返回结果</a:t>
              </a:r>
            </a:p>
          </p:txBody>
        </p:sp>
      </p:grpSp>
      <p:sp>
        <p:nvSpPr>
          <p:cNvPr id="34" name="AutoShape 26"/>
          <p:cNvSpPr>
            <a:spLocks noChangeArrowheads="1"/>
          </p:cNvSpPr>
          <p:nvPr/>
        </p:nvSpPr>
        <p:spPr bwMode="auto">
          <a:xfrm>
            <a:off x="8373814" y="2276475"/>
            <a:ext cx="2232025" cy="693738"/>
          </a:xfrm>
          <a:prstGeom prst="wedgeRoundRectCallout">
            <a:avLst>
              <a:gd name="adj1" fmla="val -54907"/>
              <a:gd name="adj2" fmla="val 136269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运行</a:t>
            </a:r>
            <a:r>
              <a:rPr lang="en-US" altLang="zh-CN" sz="1800">
                <a:latin typeface="Arial" charset="0"/>
                <a:ea typeface="黑体" pitchFamily="2" charset="-122"/>
              </a:rPr>
              <a:t>JSP</a:t>
            </a:r>
            <a:r>
              <a:rPr lang="zh-CN" altLang="en-US" sz="1800">
                <a:latin typeface="Arial" charset="0"/>
                <a:ea typeface="黑体" pitchFamily="2" charset="-122"/>
              </a:rPr>
              <a:t>等服务器端脚本程序</a:t>
            </a:r>
          </a:p>
        </p:txBody>
      </p:sp>
      <p:sp>
        <p:nvSpPr>
          <p:cNvPr id="36" name="Oval 27"/>
          <p:cNvSpPr>
            <a:spLocks noChangeArrowheads="1"/>
          </p:cNvSpPr>
          <p:nvPr/>
        </p:nvSpPr>
        <p:spPr bwMode="auto">
          <a:xfrm>
            <a:off x="2458789" y="3716338"/>
            <a:ext cx="503238" cy="431800"/>
          </a:xfrm>
          <a:prstGeom prst="ellipse">
            <a:avLst/>
          </a:pr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  <a:latin typeface="Arial" charset="0"/>
                <a:ea typeface="黑体" pitchFamily="2" charset="-122"/>
              </a:rPr>
              <a:t>1</a:t>
            </a:r>
          </a:p>
        </p:txBody>
      </p:sp>
      <p:sp>
        <p:nvSpPr>
          <p:cNvPr id="37" name="AutoShape 28"/>
          <p:cNvSpPr>
            <a:spLocks noChangeArrowheads="1"/>
          </p:cNvSpPr>
          <p:nvPr/>
        </p:nvSpPr>
        <p:spPr bwMode="auto">
          <a:xfrm>
            <a:off x="1965077" y="4086225"/>
            <a:ext cx="1296987" cy="555625"/>
          </a:xfrm>
          <a:prstGeom prst="rightArrow">
            <a:avLst>
              <a:gd name="adj1" fmla="val 50000"/>
              <a:gd name="adj2" fmla="val 5835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80008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1800">
                <a:latin typeface="Arial" charset="0"/>
                <a:ea typeface="黑体" pitchFamily="2" charset="-122"/>
              </a:rPr>
              <a:t>用户输入</a:t>
            </a:r>
          </a:p>
        </p:txBody>
      </p:sp>
      <p:sp>
        <p:nvSpPr>
          <p:cNvPr id="38" name="Oval 29"/>
          <p:cNvSpPr>
            <a:spLocks noChangeArrowheads="1"/>
          </p:cNvSpPr>
          <p:nvPr/>
        </p:nvSpPr>
        <p:spPr bwMode="auto">
          <a:xfrm>
            <a:off x="4403477" y="2420938"/>
            <a:ext cx="503237" cy="431800"/>
          </a:xfrm>
          <a:prstGeom prst="ellipse">
            <a:avLst/>
          </a:pr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  <a:latin typeface="Arial" charset="0"/>
                <a:ea typeface="黑体" pitchFamily="2" charset="-122"/>
              </a:rPr>
              <a:t>2</a:t>
            </a:r>
          </a:p>
        </p:txBody>
      </p:sp>
      <p:sp>
        <p:nvSpPr>
          <p:cNvPr id="39" name="Oval 30"/>
          <p:cNvSpPr>
            <a:spLocks noChangeArrowheads="1"/>
          </p:cNvSpPr>
          <p:nvPr/>
        </p:nvSpPr>
        <p:spPr bwMode="auto">
          <a:xfrm>
            <a:off x="8867527" y="4078288"/>
            <a:ext cx="503237" cy="431800"/>
          </a:xfrm>
          <a:prstGeom prst="ellipse">
            <a:avLst/>
          </a:pr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  <a:latin typeface="Arial" charset="0"/>
                <a:ea typeface="黑体" pitchFamily="2" charset="-122"/>
              </a:rPr>
              <a:t>3</a:t>
            </a:r>
          </a:p>
        </p:txBody>
      </p:sp>
      <p:sp>
        <p:nvSpPr>
          <p:cNvPr id="40" name="Oval 31"/>
          <p:cNvSpPr>
            <a:spLocks noChangeArrowheads="1"/>
          </p:cNvSpPr>
          <p:nvPr/>
        </p:nvSpPr>
        <p:spPr bwMode="auto">
          <a:xfrm>
            <a:off x="4114552" y="5734050"/>
            <a:ext cx="503237" cy="431800"/>
          </a:xfrm>
          <a:prstGeom prst="ellipse">
            <a:avLst/>
          </a:pr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  <a:latin typeface="Arial" charset="0"/>
                <a:ea typeface="黑体" pitchFamily="2" charset="-122"/>
              </a:rPr>
              <a:t>4</a:t>
            </a:r>
          </a:p>
        </p:txBody>
      </p:sp>
      <p:graphicFrame>
        <p:nvGraphicFramePr>
          <p:cNvPr id="41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5775701"/>
              </p:ext>
            </p:extLst>
          </p:nvPr>
        </p:nvGraphicFramePr>
        <p:xfrm>
          <a:off x="9742239" y="3644900"/>
          <a:ext cx="777875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7" name="Image" r:id="rId7" imgW="1225091" imgH="1962750" progId="Photoshop.Image.7">
                  <p:embed/>
                </p:oleObj>
              </mc:Choice>
              <mc:Fallback>
                <p:oleObj name="Image" r:id="rId7" imgW="1225091" imgH="1962750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42239" y="3644900"/>
                        <a:ext cx="777875" cy="124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95F10-D355-43E0-8D6F-1D714E4AC64E}" type="datetime10">
              <a:rPr lang="zh-CN" altLang="en-US" smtClean="0"/>
              <a:t>14:50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9257852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  <p:bldP spid="19" grpId="0" animBg="1"/>
      <p:bldP spid="20" grpId="0" animBg="1"/>
      <p:bldP spid="23" grpId="0"/>
      <p:bldP spid="24" grpId="0" animBg="1"/>
      <p:bldP spid="27" grpId="0"/>
      <p:bldP spid="34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>
            <a:spLocks noChangeArrowheads="1"/>
          </p:cNvSpPr>
          <p:nvPr/>
        </p:nvSpPr>
        <p:spPr bwMode="auto">
          <a:xfrm>
            <a:off x="4845199" y="2880748"/>
            <a:ext cx="705678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r>
              <a:rPr lang="zh-CN" altLang="en-US" sz="6000" b="1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创建动态网站</a:t>
            </a:r>
            <a:endParaRPr lang="zh-CN" altLang="en-US" sz="6000" b="1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5124" name="矩形 10"/>
          <p:cNvSpPr>
            <a:spLocks noChangeArrowheads="1"/>
          </p:cNvSpPr>
          <p:nvPr/>
        </p:nvSpPr>
        <p:spPr bwMode="auto">
          <a:xfrm>
            <a:off x="4917207" y="1944644"/>
            <a:ext cx="1800200" cy="400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zh-CN" altLang="en-US" sz="2002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动态网站基础</a:t>
            </a:r>
            <a:endParaRPr lang="zh-CN" altLang="en-US" sz="2002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5125" name="直接连接符 11"/>
          <p:cNvSpPr>
            <a:spLocks noChangeShapeType="1"/>
          </p:cNvSpPr>
          <p:nvPr/>
        </p:nvSpPr>
        <p:spPr bwMode="auto">
          <a:xfrm>
            <a:off x="5061223" y="2381592"/>
            <a:ext cx="4536504" cy="0"/>
          </a:xfrm>
          <a:prstGeom prst="line">
            <a:avLst/>
          </a:prstGeom>
          <a:noFill/>
          <a:ln w="6350" cap="flat" cmpd="sng">
            <a:solidFill>
              <a:srgbClr val="1F497D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2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7" name="Text Box 3"/>
          <p:cNvSpPr>
            <a:spLocks noChangeArrowheads="1"/>
          </p:cNvSpPr>
          <p:nvPr/>
        </p:nvSpPr>
        <p:spPr bwMode="auto">
          <a:xfrm>
            <a:off x="1676847" y="1384077"/>
            <a:ext cx="3021981" cy="3154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US" sz="19897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03</a:t>
            </a:r>
            <a:endParaRPr lang="zh-CN" altLang="en-US" sz="19897" b="1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95F10-D355-43E0-8D6F-1D714E4AC64E}" type="datetime10">
              <a:rPr lang="zh-CN" altLang="en-US" smtClean="0"/>
              <a:t>14:50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38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/>
      <p:bldP spid="5124" grpId="0"/>
      <p:bldP spid="5125" grpId="0" animBg="1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>
            <a:spLocks/>
          </p:cNvSpPr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开发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WEB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动态网站的步骤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12" name="Freeform 48"/>
          <p:cNvSpPr>
            <a:spLocks noEditPoints="1"/>
          </p:cNvSpPr>
          <p:nvPr/>
        </p:nvSpPr>
        <p:spPr bwMode="auto">
          <a:xfrm>
            <a:off x="3168923" y="1356561"/>
            <a:ext cx="250987" cy="30390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1F497D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Donut 51"/>
          <p:cNvSpPr/>
          <p:nvPr/>
        </p:nvSpPr>
        <p:spPr>
          <a:xfrm>
            <a:off x="2929794" y="1146267"/>
            <a:ext cx="724494" cy="724494"/>
          </a:xfrm>
          <a:prstGeom prst="donut">
            <a:avLst>
              <a:gd name="adj" fmla="val 6804"/>
            </a:avLst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76494" y="1240061"/>
            <a:ext cx="1960793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b="1" dirty="0" smtClean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</a:t>
            </a:r>
            <a:r>
              <a:rPr lang="zh-CN" altLang="en-US" sz="1400" b="1" dirty="0" smtClean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、创建一个</a:t>
            </a:r>
            <a:r>
              <a:rPr lang="en-US" altLang="zh-CN" sz="1400" b="1" dirty="0" smtClean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WEB</a:t>
            </a:r>
            <a:r>
              <a:rPr lang="zh-CN" altLang="en-US" sz="1400" b="1" dirty="0" smtClean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项目</a:t>
            </a:r>
            <a:endParaRPr lang="en-GB" sz="1400" b="1" dirty="0">
              <a:solidFill>
                <a:srgbClr val="1F497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Freeform 48"/>
          <p:cNvSpPr>
            <a:spLocks noEditPoints="1"/>
          </p:cNvSpPr>
          <p:nvPr/>
        </p:nvSpPr>
        <p:spPr bwMode="auto">
          <a:xfrm>
            <a:off x="3168923" y="2314451"/>
            <a:ext cx="250987" cy="30390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1F497D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Donut 51"/>
          <p:cNvSpPr/>
          <p:nvPr/>
        </p:nvSpPr>
        <p:spPr>
          <a:xfrm>
            <a:off x="2929794" y="2104157"/>
            <a:ext cx="724494" cy="724494"/>
          </a:xfrm>
          <a:prstGeom prst="donut">
            <a:avLst>
              <a:gd name="adj" fmla="val 6804"/>
            </a:avLst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13949" y="2197951"/>
            <a:ext cx="2499402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b="1" dirty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</a:t>
            </a:r>
            <a:r>
              <a:rPr lang="zh-CN" altLang="en-US" sz="1400" b="1" dirty="0" smtClean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、设计</a:t>
            </a:r>
            <a:r>
              <a:rPr lang="en-US" altLang="zh-CN" sz="1400" b="1" dirty="0" smtClean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WEB</a:t>
            </a:r>
            <a:r>
              <a:rPr lang="zh-CN" altLang="en-US" sz="1400" b="1" dirty="0" smtClean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项目的目录结构</a:t>
            </a:r>
            <a:endParaRPr lang="en-GB" sz="1400" b="1" dirty="0">
              <a:solidFill>
                <a:srgbClr val="1F497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Freeform 48"/>
          <p:cNvSpPr>
            <a:spLocks noEditPoints="1"/>
          </p:cNvSpPr>
          <p:nvPr/>
        </p:nvSpPr>
        <p:spPr bwMode="auto">
          <a:xfrm>
            <a:off x="3168923" y="3250555"/>
            <a:ext cx="250987" cy="30390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1F497D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Donut 51"/>
          <p:cNvSpPr/>
          <p:nvPr/>
        </p:nvSpPr>
        <p:spPr>
          <a:xfrm>
            <a:off x="2929794" y="3040261"/>
            <a:ext cx="724494" cy="724494"/>
          </a:xfrm>
          <a:prstGeom prst="donut">
            <a:avLst>
              <a:gd name="adj" fmla="val 6804"/>
            </a:avLst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93071" y="3134055"/>
            <a:ext cx="1181734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b="1" dirty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</a:t>
            </a:r>
            <a:r>
              <a:rPr lang="zh-CN" altLang="en-US" sz="1400" b="1" dirty="0" smtClean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、编写代码</a:t>
            </a:r>
            <a:endParaRPr lang="en-GB" sz="1400" b="1" dirty="0">
              <a:solidFill>
                <a:srgbClr val="1F497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Freeform 48"/>
          <p:cNvSpPr>
            <a:spLocks noEditPoints="1"/>
          </p:cNvSpPr>
          <p:nvPr/>
        </p:nvSpPr>
        <p:spPr bwMode="auto">
          <a:xfrm>
            <a:off x="3168923" y="4186659"/>
            <a:ext cx="250987" cy="30390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1F497D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Donut 51"/>
          <p:cNvSpPr/>
          <p:nvPr/>
        </p:nvSpPr>
        <p:spPr>
          <a:xfrm>
            <a:off x="2929794" y="3976365"/>
            <a:ext cx="724494" cy="724494"/>
          </a:xfrm>
          <a:prstGeom prst="donut">
            <a:avLst>
              <a:gd name="adj" fmla="val 6804"/>
            </a:avLst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93071" y="4070159"/>
            <a:ext cx="1181734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b="1" dirty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</a:t>
            </a:r>
            <a:r>
              <a:rPr lang="zh-CN" altLang="en-US" sz="1400" b="1" dirty="0" smtClean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、部署项目</a:t>
            </a:r>
            <a:endParaRPr lang="en-GB" sz="1400" b="1" dirty="0">
              <a:solidFill>
                <a:srgbClr val="1F497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Freeform 48"/>
          <p:cNvSpPr>
            <a:spLocks noEditPoints="1"/>
          </p:cNvSpPr>
          <p:nvPr/>
        </p:nvSpPr>
        <p:spPr bwMode="auto">
          <a:xfrm>
            <a:off x="3168923" y="5190357"/>
            <a:ext cx="250987" cy="30390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1F497D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Donut 51"/>
          <p:cNvSpPr/>
          <p:nvPr/>
        </p:nvSpPr>
        <p:spPr>
          <a:xfrm>
            <a:off x="2929794" y="4980063"/>
            <a:ext cx="724494" cy="724494"/>
          </a:xfrm>
          <a:prstGeom prst="donut">
            <a:avLst>
              <a:gd name="adj" fmla="val 6804"/>
            </a:avLst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93071" y="5073857"/>
            <a:ext cx="1181734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b="1" dirty="0" smtClean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</a:t>
            </a:r>
            <a:r>
              <a:rPr lang="zh-CN" altLang="en-US" sz="1400" b="1" dirty="0" smtClean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、运行项目</a:t>
            </a:r>
            <a:endParaRPr lang="en-GB" sz="1400" b="1" dirty="0">
              <a:solidFill>
                <a:srgbClr val="1F497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95F10-D355-43E0-8D6F-1D714E4AC64E}" type="datetime10">
              <a:rPr lang="zh-CN" altLang="en-US" smtClean="0"/>
              <a:t>14:50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108293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  <p:bldP spid="9" grpId="0" animBg="1"/>
      <p:bldP spid="10" grpId="0" animBg="1"/>
      <p:bldP spid="11" grpId="0"/>
      <p:bldP spid="15" grpId="0" animBg="1"/>
      <p:bldP spid="16" grpId="0" animBg="1"/>
      <p:bldP spid="17" grpId="0"/>
      <p:bldP spid="18" grpId="0" animBg="1"/>
      <p:bldP spid="19" grpId="0" animBg="1"/>
      <p:bldP spid="20" grpId="0"/>
      <p:bldP spid="21" grpId="0" animBg="1"/>
      <p:bldP spid="22" grpId="0" animBg="1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>
            <a:spLocks/>
          </p:cNvSpPr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创建一个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WEB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项目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9" name="Oval 3"/>
          <p:cNvSpPr>
            <a:spLocks noChangeArrowheads="1"/>
          </p:cNvSpPr>
          <p:nvPr/>
        </p:nvSpPr>
        <p:spPr bwMode="auto">
          <a:xfrm>
            <a:off x="2036960" y="1312069"/>
            <a:ext cx="501650" cy="427038"/>
          </a:xfrm>
          <a:prstGeom prst="ellipse">
            <a:avLst/>
          </a:pr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  <a:latin typeface="Arial" charset="0"/>
                <a:ea typeface="黑体" pitchFamily="2" charset="-122"/>
              </a:rPr>
              <a:t>1</a:t>
            </a: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2540198" y="1312069"/>
            <a:ext cx="7705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latin typeface="Arial" charset="0"/>
                <a:ea typeface="黑体" pitchFamily="2" charset="-122"/>
              </a:rPr>
              <a:t>在菜单栏选择：文件  </a:t>
            </a:r>
            <a:r>
              <a:rPr lang="zh-CN" altLang="en-US">
                <a:latin typeface="Arial" charset="0"/>
                <a:ea typeface="黑体" pitchFamily="2" charset="-122"/>
                <a:sym typeface="Wingdings" pitchFamily="2" charset="2"/>
              </a:rPr>
              <a:t> 新建  项目</a:t>
            </a:r>
            <a:endParaRPr lang="zh-CN" altLang="en-US">
              <a:latin typeface="Arial" charset="0"/>
              <a:ea typeface="黑体" pitchFamily="2" charset="-122"/>
            </a:endParaRPr>
          </a:p>
        </p:txBody>
      </p:sp>
      <p:sp>
        <p:nvSpPr>
          <p:cNvPr id="11" name="Oval 5"/>
          <p:cNvSpPr>
            <a:spLocks noChangeArrowheads="1"/>
          </p:cNvSpPr>
          <p:nvPr/>
        </p:nvSpPr>
        <p:spPr bwMode="auto">
          <a:xfrm>
            <a:off x="2036960" y="2118519"/>
            <a:ext cx="501650" cy="427038"/>
          </a:xfrm>
          <a:prstGeom prst="ellipse">
            <a:avLst/>
          </a:pr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  <a:latin typeface="Arial" charset="0"/>
                <a:ea typeface="黑体" pitchFamily="2" charset="-122"/>
              </a:rPr>
              <a:t>2</a:t>
            </a:r>
          </a:p>
        </p:txBody>
      </p: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2541785" y="2112169"/>
            <a:ext cx="792003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latin typeface="Arial" charset="0"/>
                <a:ea typeface="黑体" pitchFamily="2" charset="-122"/>
                <a:sym typeface="Wingdings" pitchFamily="2" charset="2"/>
              </a:rPr>
              <a:t>在弹出的窗口中选择</a:t>
            </a:r>
            <a:r>
              <a:rPr lang="zh-CN" altLang="en-US" dirty="0" smtClean="0">
                <a:latin typeface="Arial" charset="0"/>
                <a:ea typeface="黑体" pitchFamily="2" charset="-122"/>
                <a:sym typeface="Wingdings" pitchFamily="2" charset="2"/>
              </a:rPr>
              <a:t>：</a:t>
            </a:r>
            <a:r>
              <a:rPr lang="en-US" altLang="zh-CN" dirty="0">
                <a:latin typeface="Arial" charset="0"/>
                <a:ea typeface="黑体" pitchFamily="2" charset="-122"/>
                <a:sym typeface="Wingdings" pitchFamily="2" charset="2"/>
              </a:rPr>
              <a:t>WEB</a:t>
            </a:r>
            <a:r>
              <a:rPr lang="en-US" altLang="zh-CN" dirty="0" smtClean="0">
                <a:latin typeface="Arial" charset="0"/>
                <a:ea typeface="黑体" pitchFamily="2" charset="-122"/>
                <a:sym typeface="Wingdings" pitchFamily="2" charset="2"/>
              </a:rPr>
              <a:t> </a:t>
            </a:r>
            <a:r>
              <a:rPr lang="en-US" altLang="zh-CN" dirty="0">
                <a:latin typeface="Arial" charset="0"/>
                <a:ea typeface="宋体" pitchFamily="2" charset="-122"/>
                <a:sym typeface="Wingdings" pitchFamily="2" charset="2"/>
              </a:rPr>
              <a:t></a:t>
            </a:r>
            <a:r>
              <a:rPr lang="en-US" altLang="zh-CN" b="0" dirty="0">
                <a:latin typeface="Arial" charset="0"/>
                <a:ea typeface="宋体" pitchFamily="2" charset="-122"/>
                <a:sym typeface="Wingdings" pitchFamily="2" charset="2"/>
              </a:rPr>
              <a:t> </a:t>
            </a:r>
            <a:r>
              <a:rPr lang="en-US" altLang="zh-CN" dirty="0" err="1">
                <a:latin typeface="Arial" charset="0"/>
                <a:ea typeface="宋体" pitchFamily="2" charset="-122"/>
                <a:sym typeface="Wingdings" pitchFamily="2" charset="2"/>
              </a:rPr>
              <a:t>Dynimac</a:t>
            </a:r>
            <a:r>
              <a:rPr lang="en-US" altLang="zh-CN" b="0" dirty="0">
                <a:latin typeface="Arial" charset="0"/>
                <a:ea typeface="宋体" pitchFamily="2" charset="-122"/>
                <a:sym typeface="Wingdings" pitchFamily="2" charset="2"/>
              </a:rPr>
              <a:t> </a:t>
            </a:r>
            <a:r>
              <a:rPr lang="en-US" altLang="zh-CN" dirty="0">
                <a:latin typeface="Arial" charset="0"/>
                <a:ea typeface="黑体" pitchFamily="2" charset="-122"/>
                <a:sym typeface="Wingdings" pitchFamily="2" charset="2"/>
              </a:rPr>
              <a:t>Web Project</a:t>
            </a:r>
          </a:p>
        </p:txBody>
      </p:sp>
      <p:sp>
        <p:nvSpPr>
          <p:cNvPr id="16" name="Oval 7"/>
          <p:cNvSpPr>
            <a:spLocks noChangeArrowheads="1"/>
          </p:cNvSpPr>
          <p:nvPr/>
        </p:nvSpPr>
        <p:spPr bwMode="auto">
          <a:xfrm>
            <a:off x="2038548" y="3102769"/>
            <a:ext cx="501650" cy="427038"/>
          </a:xfrm>
          <a:prstGeom prst="ellipse">
            <a:avLst/>
          </a:pr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  <a:latin typeface="Arial" charset="0"/>
                <a:ea typeface="黑体" pitchFamily="2" charset="-122"/>
              </a:rPr>
              <a:t>3</a:t>
            </a:r>
          </a:p>
        </p:txBody>
      </p:sp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2540198" y="3090069"/>
            <a:ext cx="7883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latin typeface="Arial" charset="0"/>
                <a:ea typeface="黑体" pitchFamily="2" charset="-122"/>
                <a:sym typeface="Wingdings" pitchFamily="2" charset="2"/>
              </a:rPr>
              <a:t>输入</a:t>
            </a:r>
            <a:r>
              <a:rPr lang="en-US" altLang="zh-CN">
                <a:latin typeface="Arial" charset="0"/>
                <a:ea typeface="黑体" pitchFamily="2" charset="-122"/>
                <a:sym typeface="Wingdings" pitchFamily="2" charset="2"/>
              </a:rPr>
              <a:t>Web</a:t>
            </a:r>
            <a:r>
              <a:rPr lang="zh-CN" altLang="en-US">
                <a:latin typeface="Arial" charset="0"/>
                <a:ea typeface="黑体" pitchFamily="2" charset="-122"/>
                <a:sym typeface="Wingdings" pitchFamily="2" charset="2"/>
              </a:rPr>
              <a:t>项目名称（比如</a:t>
            </a:r>
            <a:r>
              <a:rPr lang="en-US" altLang="zh-CN">
                <a:latin typeface="Arial" charset="0"/>
                <a:ea typeface="黑体" pitchFamily="2" charset="-122"/>
                <a:sym typeface="Wingdings" pitchFamily="2" charset="2"/>
              </a:rPr>
              <a:t>demo</a:t>
            </a:r>
            <a:r>
              <a:rPr lang="zh-CN" altLang="en-US">
                <a:latin typeface="Arial" charset="0"/>
                <a:ea typeface="黑体" pitchFamily="2" charset="-122"/>
                <a:sym typeface="Wingdings" pitchFamily="2" charset="2"/>
              </a:rPr>
              <a:t>），以及其余相关信息</a:t>
            </a:r>
            <a:endParaRPr lang="zh-CN" altLang="en-US">
              <a:latin typeface="Arial" charset="0"/>
              <a:ea typeface="黑体" pitchFamily="2" charset="-122"/>
            </a:endParaRPr>
          </a:p>
        </p:txBody>
      </p:sp>
      <p:pic>
        <p:nvPicPr>
          <p:cNvPr id="18" name="Picture 3" descr="G:\大学代课\中山学院\模板素材\可爱的狗狗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874" y="5505296"/>
            <a:ext cx="1168622" cy="115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云形标注 18"/>
          <p:cNvSpPr/>
          <p:nvPr/>
        </p:nvSpPr>
        <p:spPr>
          <a:xfrm>
            <a:off x="8373591" y="3735651"/>
            <a:ext cx="4032447" cy="1176817"/>
          </a:xfrm>
          <a:prstGeom prst="cloudCallout">
            <a:avLst>
              <a:gd name="adj1" fmla="val -66389"/>
              <a:gd name="adj2" fmla="val 10624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 smtClean="0"/>
              <a:t>1</a:t>
            </a:r>
            <a:r>
              <a:rPr lang="zh-CN" altLang="en-US" sz="1400" b="1" dirty="0" smtClean="0"/>
              <a:t>、工作空间初始设置：</a:t>
            </a:r>
            <a:r>
              <a:rPr lang="en-US" altLang="zh-CN" sz="1400" b="1" dirty="0" smtClean="0"/>
              <a:t>server</a:t>
            </a:r>
            <a:r>
              <a:rPr lang="zh-CN" altLang="en-US" sz="1400" b="1" dirty="0" smtClean="0"/>
              <a:t>、默认编码</a:t>
            </a:r>
            <a:endParaRPr lang="en-US" altLang="zh-CN" sz="1400" b="1" dirty="0" smtClean="0"/>
          </a:p>
          <a:p>
            <a:r>
              <a:rPr lang="en-US" altLang="zh-CN" sz="1400" b="1" dirty="0" smtClean="0"/>
              <a:t>2</a:t>
            </a:r>
            <a:r>
              <a:rPr lang="zh-CN" altLang="en-US" sz="1400" b="1" dirty="0" smtClean="0"/>
              <a:t>、注意</a:t>
            </a:r>
            <a:r>
              <a:rPr lang="en-US" altLang="zh-CN" sz="1400" b="1" dirty="0" smtClean="0"/>
              <a:t>Eclipse</a:t>
            </a:r>
            <a:r>
              <a:rPr lang="zh-CN" altLang="en-US" sz="1400" b="1" dirty="0" smtClean="0"/>
              <a:t>部署网站的位置，真实工作的位置</a:t>
            </a:r>
            <a:endParaRPr lang="en-US" altLang="zh-CN" sz="1400" b="1" dirty="0" smtClean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95F10-D355-43E0-8D6F-1D714E4AC64E}" type="datetime10">
              <a:rPr lang="zh-CN" altLang="en-US" smtClean="0"/>
              <a:t>14:50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964522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>
            <a:spLocks/>
          </p:cNvSpPr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设计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WEB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项目的目录结构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10" name="AutoShape 3"/>
          <p:cNvSpPr>
            <a:spLocks noChangeArrowheads="1"/>
          </p:cNvSpPr>
          <p:nvPr/>
        </p:nvSpPr>
        <p:spPr bwMode="gray">
          <a:xfrm>
            <a:off x="5344740" y="2708275"/>
            <a:ext cx="5040313" cy="37623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  <a:headEnd/>
            <a:tailE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en-US" altLang="zh-CN" sz="1800">
                <a:latin typeface="Arial" charset="0"/>
                <a:ea typeface="黑体" pitchFamily="2" charset="-122"/>
              </a:rPr>
              <a:t>WEB-INF</a:t>
            </a:r>
            <a:r>
              <a:rPr lang="zh-CN" altLang="en-US" sz="1800">
                <a:latin typeface="Arial" charset="0"/>
                <a:ea typeface="黑体" pitchFamily="2" charset="-122"/>
              </a:rPr>
              <a:t>：该目录中内容不能对外发布</a:t>
            </a:r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gray">
          <a:xfrm>
            <a:off x="5349503" y="3716338"/>
            <a:ext cx="5040312" cy="37623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  <a:headEnd/>
            <a:tailE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en-US" altLang="zh-CN" sz="1800">
                <a:latin typeface="Arial" charset="0"/>
                <a:ea typeface="黑体" pitchFamily="2" charset="-122"/>
              </a:rPr>
              <a:t>web.xml</a:t>
            </a:r>
            <a:r>
              <a:rPr lang="zh-CN" altLang="en-US" sz="1800">
                <a:latin typeface="Arial" charset="0"/>
                <a:ea typeface="黑体" pitchFamily="2" charset="-122"/>
              </a:rPr>
              <a:t>：</a:t>
            </a:r>
            <a:r>
              <a:rPr lang="en-US" altLang="zh-CN" sz="1800">
                <a:latin typeface="Arial" charset="0"/>
                <a:ea typeface="黑体" pitchFamily="2" charset="-122"/>
              </a:rPr>
              <a:t>Web</a:t>
            </a:r>
            <a:r>
              <a:rPr lang="zh-CN" altLang="en-US" sz="1800">
                <a:latin typeface="Arial" charset="0"/>
                <a:ea typeface="黑体" pitchFamily="2" charset="-122"/>
              </a:rPr>
              <a:t>应用的初始化配置文件</a:t>
            </a:r>
          </a:p>
        </p:txBody>
      </p:sp>
      <p:sp>
        <p:nvSpPr>
          <p:cNvPr id="15" name="AutoShape 5"/>
          <p:cNvSpPr>
            <a:spLocks noChangeArrowheads="1"/>
          </p:cNvSpPr>
          <p:nvPr/>
        </p:nvSpPr>
        <p:spPr bwMode="gray">
          <a:xfrm>
            <a:off x="5344740" y="3213100"/>
            <a:ext cx="5045075" cy="37623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  <a:headEnd/>
            <a:tailE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en-US" altLang="zh-CN" sz="1800">
                <a:latin typeface="Arial" charset="0"/>
                <a:ea typeface="黑体" pitchFamily="2" charset="-122"/>
              </a:rPr>
              <a:t>lib</a:t>
            </a:r>
            <a:r>
              <a:rPr lang="zh-CN" altLang="en-US" sz="1800">
                <a:latin typeface="Arial" charset="0"/>
                <a:ea typeface="黑体" pitchFamily="2" charset="-122"/>
              </a:rPr>
              <a:t>文件夹：存放以</a:t>
            </a:r>
            <a:r>
              <a:rPr lang="en-US" altLang="zh-CN" sz="1800">
                <a:latin typeface="Arial" charset="0"/>
                <a:ea typeface="黑体" pitchFamily="2" charset="-122"/>
              </a:rPr>
              <a:t>jar/zip</a:t>
            </a:r>
            <a:r>
              <a:rPr lang="zh-CN" altLang="en-US" sz="1800">
                <a:latin typeface="Arial" charset="0"/>
                <a:ea typeface="黑体" pitchFamily="2" charset="-122"/>
              </a:rPr>
              <a:t>形式表现的库文件</a:t>
            </a:r>
          </a:p>
        </p:txBody>
      </p:sp>
      <p:sp>
        <p:nvSpPr>
          <p:cNvPr id="16" name="AutoShape 6"/>
          <p:cNvSpPr>
            <a:spLocks noChangeArrowheads="1"/>
          </p:cNvSpPr>
          <p:nvPr/>
        </p:nvSpPr>
        <p:spPr bwMode="gray">
          <a:xfrm>
            <a:off x="5349503" y="2205038"/>
            <a:ext cx="5040312" cy="37623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  <a:headEnd/>
            <a:tailE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en-US" altLang="zh-CN" sz="1800">
                <a:latin typeface="Arial" charset="0"/>
                <a:ea typeface="黑体" pitchFamily="2" charset="-122"/>
              </a:rPr>
              <a:t>META-INF</a:t>
            </a:r>
            <a:r>
              <a:rPr lang="zh-CN" altLang="en-US" sz="1800">
                <a:latin typeface="Arial" charset="0"/>
                <a:ea typeface="黑体" pitchFamily="2" charset="-122"/>
              </a:rPr>
              <a:t>：系统自动生成，存放系统描述信息</a:t>
            </a: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gray">
          <a:xfrm>
            <a:off x="5349503" y="1700213"/>
            <a:ext cx="5040312" cy="37623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  <a:headEnd/>
            <a:tailE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en-US" altLang="zh-CN" sz="1800">
                <a:latin typeface="Arial" charset="0"/>
                <a:ea typeface="黑体" pitchFamily="2" charset="-122"/>
              </a:rPr>
              <a:t>WebRoot</a:t>
            </a:r>
            <a:r>
              <a:rPr lang="zh-CN" altLang="en-US" sz="1800">
                <a:latin typeface="Arial" charset="0"/>
                <a:ea typeface="黑体" pitchFamily="2" charset="-122"/>
              </a:rPr>
              <a:t>：</a:t>
            </a:r>
            <a:r>
              <a:rPr lang="en-US" altLang="zh-CN" sz="1800">
                <a:latin typeface="Arial" charset="0"/>
                <a:ea typeface="黑体" pitchFamily="2" charset="-122"/>
              </a:rPr>
              <a:t>Web</a:t>
            </a:r>
            <a:r>
              <a:rPr lang="zh-CN" altLang="en-US" sz="1800">
                <a:latin typeface="Arial" charset="0"/>
                <a:ea typeface="黑体" pitchFamily="2" charset="-122"/>
              </a:rPr>
              <a:t>应用的根目录</a:t>
            </a:r>
          </a:p>
        </p:txBody>
      </p:sp>
      <p:sp>
        <p:nvSpPr>
          <p:cNvPr id="18" name="AutoShape 8"/>
          <p:cNvSpPr>
            <a:spLocks noChangeArrowheads="1"/>
          </p:cNvSpPr>
          <p:nvPr/>
        </p:nvSpPr>
        <p:spPr bwMode="gray">
          <a:xfrm>
            <a:off x="5349503" y="1196975"/>
            <a:ext cx="5040312" cy="37623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  <a:headEnd/>
            <a:tailE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en-US" altLang="zh-CN" sz="1800">
                <a:latin typeface="Arial" charset="0"/>
                <a:ea typeface="黑体" pitchFamily="2" charset="-122"/>
              </a:rPr>
              <a:t>src</a:t>
            </a:r>
            <a:r>
              <a:rPr lang="zh-CN" altLang="en-US" sz="1800">
                <a:latin typeface="Arial" charset="0"/>
                <a:ea typeface="黑体" pitchFamily="2" charset="-122"/>
              </a:rPr>
              <a:t>文件夹：存放</a:t>
            </a:r>
            <a:r>
              <a:rPr lang="en-US" altLang="zh-CN" sz="1800">
                <a:latin typeface="Arial" charset="0"/>
                <a:ea typeface="黑体" pitchFamily="2" charset="-122"/>
              </a:rPr>
              <a:t>Java</a:t>
            </a:r>
            <a:r>
              <a:rPr lang="zh-CN" altLang="en-US" sz="1800">
                <a:latin typeface="Arial" charset="0"/>
                <a:ea typeface="黑体" pitchFamily="2" charset="-122"/>
              </a:rPr>
              <a:t>源文件</a:t>
            </a:r>
          </a:p>
        </p:txBody>
      </p:sp>
      <p:sp>
        <p:nvSpPr>
          <p:cNvPr id="19" name="AutoShape 9"/>
          <p:cNvSpPr>
            <a:spLocks noChangeArrowheads="1"/>
          </p:cNvSpPr>
          <p:nvPr/>
        </p:nvSpPr>
        <p:spPr bwMode="gray">
          <a:xfrm>
            <a:off x="5344740" y="5013325"/>
            <a:ext cx="4897438" cy="95091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zh-CN" altLang="en-US" sz="1800">
                <a:latin typeface="Arial" charset="0"/>
                <a:ea typeface="黑体" pitchFamily="2" charset="-122"/>
              </a:rPr>
              <a:t>静态文件（包括图片、样式表、</a:t>
            </a:r>
            <a:r>
              <a:rPr lang="en-US" altLang="zh-CN" sz="1800">
                <a:latin typeface="Arial" charset="0"/>
                <a:ea typeface="黑体" pitchFamily="2" charset="-122"/>
              </a:rPr>
              <a:t>HTML</a:t>
            </a:r>
            <a:r>
              <a:rPr lang="zh-CN" altLang="en-US" sz="1800">
                <a:latin typeface="Arial" charset="0"/>
                <a:ea typeface="黑体" pitchFamily="2" charset="-122"/>
              </a:rPr>
              <a:t>等）存放在</a:t>
            </a:r>
            <a:r>
              <a:rPr lang="en-US" altLang="zh-CN" sz="1800">
                <a:latin typeface="Arial" charset="0"/>
                <a:ea typeface="黑体" pitchFamily="2" charset="-122"/>
              </a:rPr>
              <a:t>Web</a:t>
            </a:r>
            <a:r>
              <a:rPr lang="zh-CN" altLang="en-US" sz="1800">
                <a:latin typeface="Arial" charset="0"/>
                <a:ea typeface="黑体" pitchFamily="2" charset="-122"/>
              </a:rPr>
              <a:t>应用的根目录下，一般按功能以文件夹形式分类 </a:t>
            </a:r>
          </a:p>
        </p:txBody>
      </p:sp>
      <p:pic>
        <p:nvPicPr>
          <p:cNvPr id="20" name="Picture 10" descr="prjDi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678" y="1196975"/>
            <a:ext cx="2786062" cy="4870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3257178" y="3141663"/>
            <a:ext cx="431800" cy="215900"/>
          </a:xfrm>
          <a:prstGeom prst="rect">
            <a:avLst/>
          </a:prstGeom>
          <a:noFill/>
          <a:ln w="25400" algn="ctr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22" name="Rectangle 12"/>
          <p:cNvSpPr>
            <a:spLocks noChangeArrowheads="1"/>
          </p:cNvSpPr>
          <p:nvPr/>
        </p:nvSpPr>
        <p:spPr bwMode="auto">
          <a:xfrm>
            <a:off x="3257178" y="3897313"/>
            <a:ext cx="647700" cy="215900"/>
          </a:xfrm>
          <a:prstGeom prst="rect">
            <a:avLst/>
          </a:prstGeom>
          <a:noFill/>
          <a:ln w="25400" algn="ctr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23" name="Line 13"/>
          <p:cNvSpPr>
            <a:spLocks noChangeShapeType="1"/>
          </p:cNvSpPr>
          <p:nvPr/>
        </p:nvSpPr>
        <p:spPr bwMode="auto">
          <a:xfrm flipH="1" flipV="1">
            <a:off x="3904878" y="4005263"/>
            <a:ext cx="3384550" cy="10795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Line 14"/>
          <p:cNvSpPr>
            <a:spLocks noChangeShapeType="1"/>
          </p:cNvSpPr>
          <p:nvPr/>
        </p:nvSpPr>
        <p:spPr bwMode="auto">
          <a:xfrm flipH="1" flipV="1">
            <a:off x="3688978" y="3284538"/>
            <a:ext cx="4392612" cy="180022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95F10-D355-43E0-8D6F-1D714E4AC64E}" type="datetime10">
              <a:rPr lang="zh-CN" altLang="en-US" smtClean="0"/>
              <a:t>14:50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876901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>
            <a:spLocks/>
          </p:cNvSpPr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编写代码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253506" y="1457673"/>
            <a:ext cx="73437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latin typeface="Arial" charset="0"/>
                <a:ea typeface="黑体" pitchFamily="2" charset="-122"/>
              </a:rPr>
              <a:t>右键点击</a:t>
            </a:r>
            <a:r>
              <a:rPr lang="en-US" altLang="zh-CN">
                <a:latin typeface="Arial" charset="0"/>
                <a:ea typeface="黑体" pitchFamily="2" charset="-122"/>
              </a:rPr>
              <a:t>WebRoot  </a:t>
            </a:r>
            <a:r>
              <a:rPr lang="en-US" altLang="zh-CN">
                <a:latin typeface="Arial" charset="0"/>
                <a:ea typeface="黑体" pitchFamily="2" charset="-122"/>
                <a:sym typeface="Wingdings" pitchFamily="2" charset="2"/>
              </a:rPr>
              <a:t> </a:t>
            </a:r>
            <a:r>
              <a:rPr lang="zh-CN" altLang="en-US">
                <a:latin typeface="Arial" charset="0"/>
                <a:ea typeface="黑体" pitchFamily="2" charset="-122"/>
                <a:sym typeface="Wingdings" pitchFamily="2" charset="2"/>
              </a:rPr>
              <a:t>新建  </a:t>
            </a:r>
            <a:r>
              <a:rPr lang="en-US" altLang="zh-CN">
                <a:latin typeface="Arial" charset="0"/>
                <a:ea typeface="黑体" pitchFamily="2" charset="-122"/>
                <a:sym typeface="Wingdings" pitchFamily="2" charset="2"/>
              </a:rPr>
              <a:t>HTML </a:t>
            </a:r>
            <a:r>
              <a:rPr lang="zh-CN" altLang="en-US">
                <a:latin typeface="Arial" charset="0"/>
                <a:ea typeface="黑体" pitchFamily="2" charset="-122"/>
                <a:sym typeface="Wingdings" pitchFamily="2" charset="2"/>
              </a:rPr>
              <a:t>：创建一个新的</a:t>
            </a:r>
            <a:r>
              <a:rPr lang="en-US" altLang="zh-CN">
                <a:latin typeface="Arial" charset="0"/>
                <a:ea typeface="黑体" pitchFamily="2" charset="-122"/>
                <a:sym typeface="Wingdings" pitchFamily="2" charset="2"/>
              </a:rPr>
              <a:t>HTML</a:t>
            </a:r>
            <a:r>
              <a:rPr lang="zh-CN" altLang="en-US">
                <a:latin typeface="Arial" charset="0"/>
                <a:ea typeface="黑体" pitchFamily="2" charset="-122"/>
                <a:sym typeface="Wingdings" pitchFamily="2" charset="2"/>
              </a:rPr>
              <a:t>文件</a:t>
            </a:r>
            <a:endParaRPr lang="zh-CN" altLang="en-US">
              <a:latin typeface="Arial" charset="0"/>
              <a:ea typeface="黑体" pitchFamily="2" charset="-122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253506" y="2292698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latin typeface="Arial" charset="0"/>
                <a:ea typeface="黑体" pitchFamily="2" charset="-122"/>
                <a:sym typeface="Wingdings" pitchFamily="2" charset="2"/>
              </a:rPr>
              <a:t>在弹出的窗口中，选择文件路径、输入文件名称</a:t>
            </a:r>
            <a:endParaRPr lang="zh-CN" altLang="en-US">
              <a:latin typeface="Arial" charset="0"/>
              <a:ea typeface="黑体" pitchFamily="2" charset="-122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253506" y="3161060"/>
            <a:ext cx="52562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latin typeface="Arial" charset="0"/>
                <a:ea typeface="黑体" pitchFamily="2" charset="-122"/>
                <a:sym typeface="Wingdings" pitchFamily="2" charset="2"/>
              </a:rPr>
              <a:t>填充</a:t>
            </a:r>
            <a:r>
              <a:rPr lang="en-US" altLang="zh-CN">
                <a:latin typeface="Arial" charset="0"/>
                <a:ea typeface="黑体" pitchFamily="2" charset="-122"/>
                <a:sym typeface="Wingdings" pitchFamily="2" charset="2"/>
              </a:rPr>
              <a:t>HTML</a:t>
            </a:r>
            <a:r>
              <a:rPr lang="zh-CN" altLang="en-US">
                <a:latin typeface="Arial" charset="0"/>
                <a:ea typeface="黑体" pitchFamily="2" charset="-122"/>
                <a:sym typeface="Wingdings" pitchFamily="2" charset="2"/>
              </a:rPr>
              <a:t>文件内容</a:t>
            </a:r>
            <a:endParaRPr lang="zh-CN" altLang="en-US">
              <a:latin typeface="Arial" charset="0"/>
              <a:ea typeface="黑体" pitchFamily="2" charset="-122"/>
            </a:endParaRPr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1677243" y="1456085"/>
            <a:ext cx="501650" cy="427038"/>
          </a:xfrm>
          <a:prstGeom prst="ellipse">
            <a:avLst/>
          </a:pr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  <a:latin typeface="Arial" charset="0"/>
                <a:ea typeface="黑体" pitchFamily="2" charset="-122"/>
              </a:rPr>
              <a:t>1</a:t>
            </a:r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1677243" y="2327623"/>
            <a:ext cx="501650" cy="427037"/>
          </a:xfrm>
          <a:prstGeom prst="ellipse">
            <a:avLst/>
          </a:pr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  <a:latin typeface="Arial" charset="0"/>
                <a:ea typeface="黑体" pitchFamily="2" charset="-122"/>
              </a:rPr>
              <a:t>2</a:t>
            </a:r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1678831" y="3148360"/>
            <a:ext cx="501650" cy="427038"/>
          </a:xfrm>
          <a:prstGeom prst="ellipse">
            <a:avLst/>
          </a:pr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  <a:latin typeface="Arial" charset="0"/>
                <a:ea typeface="黑体" pitchFamily="2" charset="-122"/>
              </a:rPr>
              <a:t>3</a:t>
            </a:r>
          </a:p>
        </p:txBody>
      </p:sp>
      <p:pic>
        <p:nvPicPr>
          <p:cNvPr id="11" name="Picture 3" descr="G:\大学代课\中山学院\模板素材\可爱的狗狗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359" y="5313962"/>
            <a:ext cx="1168622" cy="115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云形标注 11"/>
          <p:cNvSpPr/>
          <p:nvPr/>
        </p:nvSpPr>
        <p:spPr>
          <a:xfrm>
            <a:off x="8279305" y="3544317"/>
            <a:ext cx="2998179" cy="1176817"/>
          </a:xfrm>
          <a:prstGeom prst="cloudCallout">
            <a:avLst>
              <a:gd name="adj1" fmla="val -84813"/>
              <a:gd name="adj2" fmla="val 145098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 smtClean="0"/>
              <a:t>1</a:t>
            </a:r>
            <a:r>
              <a:rPr lang="zh-CN" altLang="en-US" sz="1400" b="1" dirty="0" smtClean="0"/>
              <a:t>、文件编码设置</a:t>
            </a:r>
            <a:endParaRPr lang="en-US" altLang="zh-CN" sz="1400" b="1" dirty="0" smtClean="0"/>
          </a:p>
          <a:p>
            <a:r>
              <a:rPr lang="en-US" altLang="zh-CN" sz="1400" b="1" dirty="0" smtClean="0"/>
              <a:t>2</a:t>
            </a:r>
            <a:r>
              <a:rPr lang="zh-CN" altLang="en-US" sz="1400" b="1" dirty="0" smtClean="0"/>
              <a:t>、注意用目录组织文件结构</a:t>
            </a:r>
            <a:endParaRPr lang="en-US" altLang="zh-CN" sz="1400" b="1" dirty="0" smtClean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95F10-D355-43E0-8D6F-1D714E4AC64E}" type="datetime10">
              <a:rPr lang="zh-CN" altLang="en-US" smtClean="0"/>
              <a:t>14:50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787356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>
            <a:spLocks/>
          </p:cNvSpPr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部署项目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073349" y="1534864"/>
            <a:ext cx="810101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latin typeface="Arial" charset="0"/>
                <a:ea typeface="黑体" pitchFamily="2" charset="-122"/>
              </a:rPr>
              <a:t>窗口  </a:t>
            </a:r>
            <a:r>
              <a:rPr lang="zh-CN" altLang="en-US">
                <a:latin typeface="Arial" charset="0"/>
                <a:ea typeface="黑体" pitchFamily="2" charset="-122"/>
                <a:sym typeface="Wingdings" pitchFamily="2" charset="2"/>
              </a:rPr>
              <a:t> 首选项  </a:t>
            </a:r>
            <a:r>
              <a:rPr lang="en-US" altLang="zh-CN">
                <a:latin typeface="Arial" charset="0"/>
                <a:ea typeface="黑体" pitchFamily="2" charset="-122"/>
                <a:sym typeface="Wingdings" pitchFamily="2" charset="2"/>
              </a:rPr>
              <a:t>Server  Runtime Environment</a:t>
            </a:r>
            <a:r>
              <a:rPr lang="zh-CN" altLang="en-US">
                <a:latin typeface="Arial" charset="0"/>
                <a:ea typeface="黑体" pitchFamily="2" charset="-122"/>
                <a:sym typeface="Wingdings" pitchFamily="2" charset="2"/>
              </a:rPr>
              <a:t>：配置</a:t>
            </a:r>
            <a:r>
              <a:rPr lang="en-US" altLang="zh-CN">
                <a:latin typeface="Arial" charset="0"/>
                <a:ea typeface="黑体" pitchFamily="2" charset="-122"/>
                <a:sym typeface="Wingdings" pitchFamily="2" charset="2"/>
              </a:rPr>
              <a:t>Tomcat</a:t>
            </a:r>
            <a:endParaRPr lang="en-US" altLang="zh-CN">
              <a:latin typeface="Arial" charset="0"/>
              <a:ea typeface="黑体" pitchFamily="2" charset="-122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108274" y="2649289"/>
            <a:ext cx="81375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latin typeface="Arial" charset="0"/>
                <a:ea typeface="黑体" pitchFamily="2" charset="-122"/>
                <a:sym typeface="Wingdings" pitchFamily="2" charset="2"/>
              </a:rPr>
              <a:t>为</a:t>
            </a:r>
            <a:r>
              <a:rPr lang="en-US" altLang="zh-CN">
                <a:latin typeface="Arial" charset="0"/>
                <a:ea typeface="黑体" pitchFamily="2" charset="-122"/>
                <a:sym typeface="Wingdings" pitchFamily="2" charset="2"/>
              </a:rPr>
              <a:t>Web</a:t>
            </a:r>
            <a:r>
              <a:rPr lang="zh-CN" altLang="en-US">
                <a:latin typeface="Arial" charset="0"/>
                <a:ea typeface="黑体" pitchFamily="2" charset="-122"/>
                <a:sym typeface="Wingdings" pitchFamily="2" charset="2"/>
              </a:rPr>
              <a:t>项目添加</a:t>
            </a:r>
            <a:r>
              <a:rPr lang="en-US" altLang="zh-CN">
                <a:latin typeface="Arial" charset="0"/>
                <a:ea typeface="黑体" pitchFamily="2" charset="-122"/>
                <a:sym typeface="Wingdings" pitchFamily="2" charset="2"/>
              </a:rPr>
              <a:t>web</a:t>
            </a:r>
            <a:r>
              <a:rPr lang="zh-CN" altLang="en-US">
                <a:latin typeface="Arial" charset="0"/>
                <a:ea typeface="黑体" pitchFamily="2" charset="-122"/>
                <a:sym typeface="Wingdings" pitchFamily="2" charset="2"/>
              </a:rPr>
              <a:t>服务器  选择</a:t>
            </a:r>
            <a:r>
              <a:rPr lang="en-US" altLang="zh-CN">
                <a:latin typeface="Arial" charset="0"/>
                <a:ea typeface="黑体" pitchFamily="2" charset="-122"/>
                <a:sym typeface="Wingdings" pitchFamily="2" charset="2"/>
              </a:rPr>
              <a:t>Tomcat   </a:t>
            </a:r>
            <a:r>
              <a:rPr lang="zh-CN" altLang="en-US">
                <a:latin typeface="Arial" charset="0"/>
                <a:ea typeface="黑体" pitchFamily="2" charset="-122"/>
                <a:sym typeface="Wingdings" pitchFamily="2" charset="2"/>
              </a:rPr>
              <a:t>部署完成</a:t>
            </a:r>
            <a:endParaRPr lang="zh-CN" altLang="en-US">
              <a:latin typeface="Arial" charset="0"/>
              <a:ea typeface="黑体" pitchFamily="2" charset="-122"/>
            </a:endParaRPr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1535187" y="1599952"/>
            <a:ext cx="501650" cy="427037"/>
          </a:xfrm>
          <a:prstGeom prst="ellipse">
            <a:avLst/>
          </a:pr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  <a:latin typeface="Arial" charset="0"/>
                <a:ea typeface="黑体" pitchFamily="2" charset="-122"/>
              </a:rPr>
              <a:t>1</a:t>
            </a: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1535187" y="2757239"/>
            <a:ext cx="501650" cy="427038"/>
          </a:xfrm>
          <a:prstGeom prst="ellipse">
            <a:avLst/>
          </a:pr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  <a:latin typeface="Arial" charset="0"/>
                <a:ea typeface="黑体" pitchFamily="2" charset="-122"/>
              </a:rPr>
              <a:t>2</a:t>
            </a:r>
          </a:p>
        </p:txBody>
      </p:sp>
      <p:pic>
        <p:nvPicPr>
          <p:cNvPr id="9" name="Picture 3" descr="G:\大学代课\中山学院\模板素材\可爱的狗狗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343" y="5345865"/>
            <a:ext cx="1168622" cy="115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云形标注 9"/>
          <p:cNvSpPr/>
          <p:nvPr/>
        </p:nvSpPr>
        <p:spPr>
          <a:xfrm>
            <a:off x="8135289" y="3576220"/>
            <a:ext cx="2998179" cy="1176817"/>
          </a:xfrm>
          <a:prstGeom prst="cloudCallout">
            <a:avLst>
              <a:gd name="adj1" fmla="val -84813"/>
              <a:gd name="adj2" fmla="val 145098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/>
              <a:t>演示一下</a:t>
            </a:r>
            <a:r>
              <a:rPr lang="zh-CN" altLang="en-US" sz="1600" b="1" dirty="0" smtClean="0"/>
              <a:t>喽：</a:t>
            </a:r>
            <a:endParaRPr lang="en-US" altLang="zh-CN" sz="1600" b="1" dirty="0" smtClean="0"/>
          </a:p>
          <a:p>
            <a:pPr algn="ctr"/>
            <a:r>
              <a:rPr lang="zh-CN" altLang="en-US" sz="1600" b="1" dirty="0" smtClean="0"/>
              <a:t>注意修改参数</a:t>
            </a:r>
            <a:endParaRPr lang="en-US" altLang="zh-CN" sz="1600" b="1" dirty="0" smtClean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95F10-D355-43E0-8D6F-1D714E4AC64E}" type="datetime10">
              <a:rPr lang="zh-CN" altLang="en-US" smtClean="0"/>
              <a:t>14:50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787356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>
            <a:spLocks/>
          </p:cNvSpPr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运行项目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397968" y="1473547"/>
            <a:ext cx="64087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latin typeface="Arial" charset="0"/>
                <a:ea typeface="黑体" pitchFamily="2" charset="-122"/>
              </a:rPr>
              <a:t>点击运行图标  </a:t>
            </a:r>
            <a:r>
              <a:rPr lang="zh-CN" altLang="en-US">
                <a:latin typeface="Arial" charset="0"/>
                <a:ea typeface="黑体" pitchFamily="2" charset="-122"/>
                <a:sym typeface="Wingdings" pitchFamily="2" charset="2"/>
              </a:rPr>
              <a:t> 运行 </a:t>
            </a:r>
            <a:r>
              <a:rPr lang="en-US" altLang="zh-CN">
                <a:latin typeface="Arial" charset="0"/>
                <a:ea typeface="黑体" pitchFamily="2" charset="-122"/>
                <a:sym typeface="Wingdings" pitchFamily="2" charset="2"/>
              </a:rPr>
              <a:t>Tomcat </a:t>
            </a:r>
            <a:endParaRPr lang="en-US" altLang="zh-CN">
              <a:latin typeface="Arial" charset="0"/>
              <a:ea typeface="黑体" pitchFamily="2" charset="-122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2397968" y="2326035"/>
            <a:ext cx="7343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latin typeface="Arial" charset="0"/>
                <a:ea typeface="黑体" pitchFamily="2" charset="-122"/>
                <a:sym typeface="Wingdings" pitchFamily="2" charset="2"/>
              </a:rPr>
              <a:t>Tomcat </a:t>
            </a:r>
            <a:r>
              <a:rPr lang="zh-CN" altLang="en-US">
                <a:latin typeface="Arial" charset="0"/>
                <a:ea typeface="黑体" pitchFamily="2" charset="-122"/>
                <a:sym typeface="Wingdings" pitchFamily="2" charset="2"/>
              </a:rPr>
              <a:t>启动服务，在控制台输出启动信息</a:t>
            </a:r>
            <a:endParaRPr lang="zh-CN" altLang="en-US">
              <a:latin typeface="Arial" charset="0"/>
              <a:ea typeface="黑体" pitchFamily="2" charset="-122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2397968" y="3142010"/>
            <a:ext cx="7343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latin typeface="Arial" charset="0"/>
                <a:ea typeface="黑体" pitchFamily="2" charset="-122"/>
                <a:sym typeface="Wingdings" pitchFamily="2" charset="2"/>
              </a:rPr>
              <a:t>开启</a:t>
            </a:r>
            <a:r>
              <a:rPr lang="en-US" altLang="zh-CN">
                <a:latin typeface="Arial" charset="0"/>
                <a:ea typeface="黑体" pitchFamily="2" charset="-122"/>
                <a:sym typeface="Wingdings" pitchFamily="2" charset="2"/>
              </a:rPr>
              <a:t>IE</a:t>
            </a:r>
            <a:r>
              <a:rPr lang="zh-CN" altLang="en-US">
                <a:latin typeface="Arial" charset="0"/>
                <a:ea typeface="黑体" pitchFamily="2" charset="-122"/>
                <a:sym typeface="Wingdings" pitchFamily="2" charset="2"/>
              </a:rPr>
              <a:t>窗口 输入正确的</a:t>
            </a:r>
            <a:r>
              <a:rPr lang="en-US" altLang="zh-CN">
                <a:latin typeface="Arial" charset="0"/>
                <a:ea typeface="黑体" pitchFamily="2" charset="-122"/>
                <a:sym typeface="Wingdings" pitchFamily="2" charset="2"/>
              </a:rPr>
              <a:t>URL</a:t>
            </a:r>
            <a:r>
              <a:rPr lang="zh-CN" altLang="en-US">
                <a:latin typeface="Arial" charset="0"/>
                <a:ea typeface="黑体" pitchFamily="2" charset="-122"/>
                <a:sym typeface="Wingdings" pitchFamily="2" charset="2"/>
              </a:rPr>
              <a:t>观看运行结果</a:t>
            </a:r>
            <a:endParaRPr lang="zh-CN" altLang="en-US">
              <a:latin typeface="Arial" charset="0"/>
              <a:ea typeface="黑体" pitchFamily="2" charset="-122"/>
            </a:endParaRPr>
          </a:p>
        </p:txBody>
      </p:sp>
      <p:sp>
        <p:nvSpPr>
          <p:cNvPr id="12" name="Oval 7"/>
          <p:cNvSpPr>
            <a:spLocks noChangeArrowheads="1"/>
          </p:cNvSpPr>
          <p:nvPr/>
        </p:nvSpPr>
        <p:spPr bwMode="auto">
          <a:xfrm>
            <a:off x="1750268" y="1456085"/>
            <a:ext cx="501650" cy="427037"/>
          </a:xfrm>
          <a:prstGeom prst="ellipse">
            <a:avLst/>
          </a:pr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  <a:latin typeface="Arial" charset="0"/>
                <a:ea typeface="黑体" pitchFamily="2" charset="-122"/>
              </a:rPr>
              <a:t>1</a:t>
            </a:r>
          </a:p>
        </p:txBody>
      </p:sp>
      <p:sp>
        <p:nvSpPr>
          <p:cNvPr id="13" name="Oval 8"/>
          <p:cNvSpPr>
            <a:spLocks noChangeArrowheads="1"/>
          </p:cNvSpPr>
          <p:nvPr/>
        </p:nvSpPr>
        <p:spPr bwMode="auto">
          <a:xfrm>
            <a:off x="1750268" y="2327622"/>
            <a:ext cx="501650" cy="427038"/>
          </a:xfrm>
          <a:prstGeom prst="ellipse">
            <a:avLst/>
          </a:pr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  <a:latin typeface="Arial" charset="0"/>
                <a:ea typeface="黑体" pitchFamily="2" charset="-122"/>
              </a:rPr>
              <a:t>2</a:t>
            </a:r>
          </a:p>
        </p:txBody>
      </p:sp>
      <p:sp>
        <p:nvSpPr>
          <p:cNvPr id="14" name="Oval 9"/>
          <p:cNvSpPr>
            <a:spLocks noChangeArrowheads="1"/>
          </p:cNvSpPr>
          <p:nvPr/>
        </p:nvSpPr>
        <p:spPr bwMode="auto">
          <a:xfrm>
            <a:off x="1751855" y="3148360"/>
            <a:ext cx="501650" cy="427037"/>
          </a:xfrm>
          <a:prstGeom prst="ellipse">
            <a:avLst/>
          </a:pr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  <a:latin typeface="Arial" charset="0"/>
                <a:ea typeface="黑体" pitchFamily="2" charset="-122"/>
              </a:rPr>
              <a:t>3</a:t>
            </a:r>
          </a:p>
        </p:txBody>
      </p:sp>
      <p:pic>
        <p:nvPicPr>
          <p:cNvPr id="15" name="Picture 3" descr="G:\大学代课\中山学院\模板素材\可爱的狗狗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874" y="5505296"/>
            <a:ext cx="1168622" cy="115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云形标注 15"/>
          <p:cNvSpPr/>
          <p:nvPr/>
        </p:nvSpPr>
        <p:spPr>
          <a:xfrm>
            <a:off x="9047820" y="3735651"/>
            <a:ext cx="2998179" cy="1176817"/>
          </a:xfrm>
          <a:prstGeom prst="cloudCallout">
            <a:avLst>
              <a:gd name="adj1" fmla="val -84813"/>
              <a:gd name="adj2" fmla="val 145098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/>
              <a:t>演示一下</a:t>
            </a:r>
            <a:r>
              <a:rPr lang="zh-CN" altLang="en-US" sz="1600" b="1" dirty="0" smtClean="0"/>
              <a:t>喽：</a:t>
            </a:r>
            <a:endParaRPr lang="en-US" altLang="zh-CN" sz="1600" b="1" dirty="0" smtClean="0"/>
          </a:p>
          <a:p>
            <a:pPr algn="ctr"/>
            <a:r>
              <a:rPr lang="zh-CN" altLang="en-US" sz="1600" b="1" dirty="0" smtClean="0"/>
              <a:t>注意端口号，网站</a:t>
            </a:r>
            <a:endParaRPr lang="en-US" altLang="zh-CN" sz="1600" b="1" dirty="0" smtClean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95F10-D355-43E0-8D6F-1D714E4AC64E}" type="datetime10">
              <a:rPr lang="zh-CN" altLang="en-US" smtClean="0"/>
              <a:t>14:50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787356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>
            <a:spLocks/>
          </p:cNvSpPr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WEB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程序的调试与排错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549055" y="2248174"/>
            <a:ext cx="6696744" cy="2376264"/>
          </a:xfrm>
          <a:prstGeom prst="rect">
            <a:avLst/>
          </a:prstGeom>
          <a:ln>
            <a:solidFill>
              <a:srgbClr val="639CD3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未启动</a:t>
            </a:r>
            <a:r>
              <a:rPr lang="en-US" altLang="zh-CN" sz="2000" dirty="0"/>
              <a:t>Tomcat</a:t>
            </a:r>
            <a:r>
              <a:rPr lang="zh-CN" altLang="en-US" sz="2000" dirty="0"/>
              <a:t>服务，或者没有在预期的端口中启动</a:t>
            </a:r>
            <a:r>
              <a:rPr lang="en-US" altLang="zh-CN" sz="2000" dirty="0"/>
              <a:t>Tomcat</a:t>
            </a:r>
            <a:r>
              <a:rPr lang="zh-CN" altLang="en-US" sz="2000" dirty="0"/>
              <a:t>服务</a:t>
            </a:r>
          </a:p>
          <a:p>
            <a:r>
              <a:rPr lang="zh-CN" altLang="en-US" sz="2000" dirty="0"/>
              <a:t>未部署</a:t>
            </a:r>
            <a:r>
              <a:rPr lang="en-US" altLang="zh-CN" sz="2000" dirty="0"/>
              <a:t>Web</a:t>
            </a:r>
            <a:r>
              <a:rPr lang="zh-CN" altLang="en-US" sz="2000" dirty="0"/>
              <a:t>应用，就试图运行</a:t>
            </a:r>
            <a:r>
              <a:rPr lang="en-US" altLang="zh-CN" sz="2000" dirty="0"/>
              <a:t>Web</a:t>
            </a:r>
            <a:r>
              <a:rPr lang="zh-CN" altLang="en-US" sz="2000" dirty="0"/>
              <a:t>程序</a:t>
            </a:r>
          </a:p>
          <a:p>
            <a:r>
              <a:rPr lang="zh-CN" altLang="en-US" sz="2000" dirty="0"/>
              <a:t>运行时，</a:t>
            </a:r>
            <a:r>
              <a:rPr lang="en-US" altLang="zh-CN" sz="2000" dirty="0"/>
              <a:t>URL</a:t>
            </a:r>
            <a:r>
              <a:rPr lang="zh-CN" altLang="en-US" sz="2000" dirty="0"/>
              <a:t>输入错误</a:t>
            </a:r>
          </a:p>
          <a:p>
            <a:r>
              <a:rPr lang="zh-CN" altLang="en-US" sz="2000" dirty="0"/>
              <a:t>存放文件的目录无法对外引用，如：文件放入了</a:t>
            </a:r>
            <a:r>
              <a:rPr lang="en-US" altLang="zh-CN" sz="2000" dirty="0"/>
              <a:t>WEB-INF</a:t>
            </a:r>
            <a:r>
              <a:rPr lang="zh-CN" altLang="en-US" sz="2000" dirty="0"/>
              <a:t>、</a:t>
            </a:r>
            <a:r>
              <a:rPr lang="en-US" altLang="zh-CN" sz="2000" dirty="0"/>
              <a:t>META-INF</a:t>
            </a:r>
            <a:r>
              <a:rPr lang="zh-CN" altLang="en-US" sz="2000" dirty="0"/>
              <a:t>等</a:t>
            </a:r>
            <a:r>
              <a:rPr lang="zh-CN" altLang="en-US" sz="2000" dirty="0" smtClean="0"/>
              <a:t>文件夹</a:t>
            </a:r>
            <a:endParaRPr lang="zh-CN" altLang="en-US" sz="2000" dirty="0"/>
          </a:p>
        </p:txBody>
      </p:sp>
      <p:sp>
        <p:nvSpPr>
          <p:cNvPr id="6" name="Freeform 48"/>
          <p:cNvSpPr>
            <a:spLocks noEditPoints="1"/>
          </p:cNvSpPr>
          <p:nvPr/>
        </p:nvSpPr>
        <p:spPr bwMode="auto">
          <a:xfrm>
            <a:off x="1817348" y="1356561"/>
            <a:ext cx="250987" cy="30390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1F497D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Donut 51"/>
          <p:cNvSpPr/>
          <p:nvPr/>
        </p:nvSpPr>
        <p:spPr>
          <a:xfrm>
            <a:off x="1578219" y="1146267"/>
            <a:ext cx="724494" cy="724494"/>
          </a:xfrm>
          <a:prstGeom prst="donut">
            <a:avLst>
              <a:gd name="adj" fmla="val 6804"/>
            </a:avLst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13496" y="1240061"/>
            <a:ext cx="3611823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b="1" dirty="0" smtClean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在</a:t>
            </a:r>
            <a:r>
              <a:rPr lang="zh-CN" altLang="en-US" sz="1400" b="1" dirty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运行</a:t>
            </a:r>
            <a:r>
              <a:rPr lang="en-US" altLang="zh-CN" sz="1400" b="1" dirty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Web</a:t>
            </a:r>
            <a:r>
              <a:rPr lang="zh-CN" altLang="en-US" sz="1400" b="1" dirty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程序时，我们常犯的一些错误有</a:t>
            </a:r>
            <a:endParaRPr lang="en-GB" sz="1400" b="1" dirty="0">
              <a:solidFill>
                <a:srgbClr val="1F497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95F10-D355-43E0-8D6F-1D714E4AC64E}" type="datetime10">
              <a:rPr lang="zh-CN" altLang="en-US" smtClean="0"/>
              <a:t>14:50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787356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H_Number_1"/>
          <p:cNvSpPr/>
          <p:nvPr>
            <p:custDataLst>
              <p:tags r:id="rId1"/>
            </p:custDataLst>
          </p:nvPr>
        </p:nvSpPr>
        <p:spPr>
          <a:xfrm>
            <a:off x="4701183" y="3311524"/>
            <a:ext cx="379647" cy="379647"/>
          </a:xfrm>
          <a:prstGeom prst="ellipse">
            <a:avLst/>
          </a:prstGeom>
          <a:solidFill>
            <a:srgbClr val="1F497D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 dirty="0">
                <a:solidFill>
                  <a:schemeClr val="bg1"/>
                </a:solidFill>
                <a:latin typeface="Arial" panose="020B0604020202020204" pitchFamily="34" charset="0"/>
                <a:ea typeface="方正正粗黑简体" panose="02000000000000000000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2109" b="1" dirty="0">
              <a:solidFill>
                <a:schemeClr val="bg1"/>
              </a:solidFill>
              <a:latin typeface="Arial" panose="020B0604020202020204" pitchFamily="34" charset="0"/>
              <a:ea typeface="方正正粗黑简体" panose="02000000000000000000" pitchFamily="2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2" name="MH_Entry_1"/>
          <p:cNvSpPr/>
          <p:nvPr>
            <p:custDataLst>
              <p:tags r:id="rId2"/>
            </p:custDataLst>
          </p:nvPr>
        </p:nvSpPr>
        <p:spPr>
          <a:xfrm>
            <a:off x="5318665" y="3230318"/>
            <a:ext cx="5287181" cy="61555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4000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网站和</a:t>
            </a:r>
            <a:r>
              <a:rPr lang="en-US" altLang="zh-CN" sz="4000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WEB</a:t>
            </a:r>
            <a:r>
              <a:rPr lang="zh-CN" altLang="en-US" sz="4000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应用服务器</a:t>
            </a:r>
            <a:endParaRPr lang="zh-CN" altLang="en-US" sz="2000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3" name="MH_Number_2"/>
          <p:cNvSpPr/>
          <p:nvPr>
            <p:custDataLst>
              <p:tags r:id="rId3"/>
            </p:custDataLst>
          </p:nvPr>
        </p:nvSpPr>
        <p:spPr>
          <a:xfrm>
            <a:off x="4701183" y="4204864"/>
            <a:ext cx="379647" cy="379647"/>
          </a:xfrm>
          <a:prstGeom prst="ellipse">
            <a:avLst/>
          </a:prstGeom>
          <a:solidFill>
            <a:srgbClr val="1F497D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 dirty="0">
                <a:solidFill>
                  <a:schemeClr val="bg1"/>
                </a:solidFill>
                <a:latin typeface="Arial" panose="020B0604020202020204" pitchFamily="34" charset="0"/>
                <a:ea typeface="方正正粗黑简体" panose="02000000000000000000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2109" b="1" dirty="0">
              <a:solidFill>
                <a:schemeClr val="bg1"/>
              </a:solidFill>
              <a:latin typeface="Arial" panose="020B0604020202020204" pitchFamily="34" charset="0"/>
              <a:ea typeface="方正正粗黑简体" panose="02000000000000000000" pitchFamily="2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4" name="MH_Entry_2"/>
          <p:cNvSpPr/>
          <p:nvPr>
            <p:custDataLst>
              <p:tags r:id="rId4"/>
            </p:custDataLst>
          </p:nvPr>
        </p:nvSpPr>
        <p:spPr>
          <a:xfrm>
            <a:off x="5318665" y="4123657"/>
            <a:ext cx="4999149" cy="61555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 sz="4000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B/S</a:t>
            </a:r>
            <a:r>
              <a:rPr lang="zh-CN" altLang="en-US" sz="4000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开发的基本概念</a:t>
            </a:r>
            <a:endParaRPr lang="zh-CN" altLang="en-US" sz="2000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5" name="MH_Number_3"/>
          <p:cNvSpPr/>
          <p:nvPr>
            <p:custDataLst>
              <p:tags r:id="rId5"/>
            </p:custDataLst>
          </p:nvPr>
        </p:nvSpPr>
        <p:spPr>
          <a:xfrm>
            <a:off x="4701183" y="5098204"/>
            <a:ext cx="379647" cy="379647"/>
          </a:xfrm>
          <a:prstGeom prst="ellipse">
            <a:avLst/>
          </a:prstGeom>
          <a:solidFill>
            <a:srgbClr val="1F497D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 dirty="0">
                <a:solidFill>
                  <a:schemeClr val="bg1"/>
                </a:solidFill>
                <a:latin typeface="Arial" panose="020B0604020202020204" pitchFamily="34" charset="0"/>
                <a:ea typeface="方正正粗黑简体" panose="02000000000000000000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lang="zh-CN" altLang="en-US" sz="2109" b="1" dirty="0">
              <a:solidFill>
                <a:schemeClr val="bg1"/>
              </a:solidFill>
              <a:latin typeface="Arial" panose="020B0604020202020204" pitchFamily="34" charset="0"/>
              <a:ea typeface="方正正粗黑简体" panose="02000000000000000000" pitchFamily="2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6" name="MH_Entry_3"/>
          <p:cNvSpPr/>
          <p:nvPr>
            <p:custDataLst>
              <p:tags r:id="rId6"/>
            </p:custDataLst>
          </p:nvPr>
        </p:nvSpPr>
        <p:spPr>
          <a:xfrm>
            <a:off x="5318665" y="5016996"/>
            <a:ext cx="4639109" cy="61555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sz="4000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创建动态网站</a:t>
            </a:r>
            <a:endParaRPr lang="zh-CN" altLang="en-US" sz="2000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9" name="MH_Others_1"/>
          <p:cNvSpPr txBox="1"/>
          <p:nvPr>
            <p:custDataLst>
              <p:tags r:id="rId7"/>
            </p:custDataLst>
          </p:nvPr>
        </p:nvSpPr>
        <p:spPr>
          <a:xfrm>
            <a:off x="2180903" y="866116"/>
            <a:ext cx="3816424" cy="110786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7199" b="1" dirty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课程</a:t>
            </a:r>
            <a:r>
              <a:rPr lang="zh-CN" altLang="en-US" sz="7199" b="1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目标</a:t>
            </a:r>
            <a:endParaRPr lang="zh-CN" altLang="en-US" sz="7199" b="1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0" name="MH_Others_2"/>
          <p:cNvSpPr txBox="1"/>
          <p:nvPr>
            <p:custDataLst>
              <p:tags r:id="rId8"/>
            </p:custDataLst>
          </p:nvPr>
        </p:nvSpPr>
        <p:spPr>
          <a:xfrm>
            <a:off x="2329214" y="2043762"/>
            <a:ext cx="2329889" cy="492443"/>
          </a:xfrm>
          <a:prstGeom prst="rect">
            <a:avLst/>
          </a:prstGeom>
          <a:noFill/>
        </p:spPr>
        <p:txBody>
          <a:bodyPr vert="horz"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3200" b="1" dirty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CONTENTS</a:t>
            </a:r>
            <a:endParaRPr lang="zh-CN" altLang="en-US" sz="3200" b="1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95F10-D355-43E0-8D6F-1D714E4AC64E}" type="datetime10">
              <a:rPr lang="zh-CN" altLang="en-US" smtClean="0"/>
              <a:t>14:50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4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5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35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85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1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  <p:bldP spid="16" grpId="0"/>
      <p:bldP spid="19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>
            <a:spLocks/>
          </p:cNvSpPr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zh-CN" altLang="en-US" sz="2800" dirty="0">
                <a:solidFill>
                  <a:srgbClr val="1F497D"/>
                </a:solidFill>
                <a:latin typeface="+mn-ea"/>
              </a:rPr>
              <a:t>发布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到正式环境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688" y="1240060"/>
            <a:ext cx="5600700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710" y="1276125"/>
            <a:ext cx="479107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496" y="2907256"/>
            <a:ext cx="2733675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379" y="4912469"/>
            <a:ext cx="4133850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Oval 6"/>
          <p:cNvSpPr>
            <a:spLocks noChangeArrowheads="1"/>
          </p:cNvSpPr>
          <p:nvPr/>
        </p:nvSpPr>
        <p:spPr bwMode="auto">
          <a:xfrm>
            <a:off x="3479800" y="2248173"/>
            <a:ext cx="501650" cy="427037"/>
          </a:xfrm>
          <a:prstGeom prst="ellipse">
            <a:avLst/>
          </a:pr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 dirty="0">
                <a:solidFill>
                  <a:schemeClr val="bg1"/>
                </a:solidFill>
                <a:latin typeface="Arial" charset="0"/>
                <a:ea typeface="黑体" pitchFamily="2" charset="-122"/>
              </a:rPr>
              <a:t>1</a:t>
            </a:r>
          </a:p>
        </p:txBody>
      </p:sp>
      <p:sp>
        <p:nvSpPr>
          <p:cNvPr id="16" name="Oval 6"/>
          <p:cNvSpPr>
            <a:spLocks noChangeArrowheads="1"/>
          </p:cNvSpPr>
          <p:nvPr/>
        </p:nvSpPr>
        <p:spPr bwMode="auto">
          <a:xfrm>
            <a:off x="9835125" y="2034654"/>
            <a:ext cx="501650" cy="427037"/>
          </a:xfrm>
          <a:prstGeom prst="ellipse">
            <a:avLst/>
          </a:pr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 dirty="0" smtClean="0">
                <a:solidFill>
                  <a:schemeClr val="bg1"/>
                </a:solidFill>
                <a:latin typeface="Arial" charset="0"/>
                <a:ea typeface="黑体" pitchFamily="2" charset="-122"/>
              </a:rPr>
              <a:t>2</a:t>
            </a:r>
            <a:endParaRPr lang="en-US" altLang="zh-CN" dirty="0">
              <a:solidFill>
                <a:schemeClr val="bg1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17" name="Oval 6"/>
          <p:cNvSpPr>
            <a:spLocks noChangeArrowheads="1"/>
          </p:cNvSpPr>
          <p:nvPr/>
        </p:nvSpPr>
        <p:spPr bwMode="auto">
          <a:xfrm>
            <a:off x="10417175" y="3621059"/>
            <a:ext cx="501650" cy="427037"/>
          </a:xfrm>
          <a:prstGeom prst="ellipse">
            <a:avLst/>
          </a:pr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 dirty="0" smtClean="0">
                <a:solidFill>
                  <a:schemeClr val="bg1"/>
                </a:solidFill>
                <a:latin typeface="Arial" charset="0"/>
                <a:ea typeface="黑体" pitchFamily="2" charset="-122"/>
              </a:rPr>
              <a:t>3</a:t>
            </a:r>
            <a:endParaRPr lang="en-US" altLang="zh-CN" dirty="0">
              <a:solidFill>
                <a:schemeClr val="bg1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18" name="Oval 6"/>
          <p:cNvSpPr>
            <a:spLocks noChangeArrowheads="1"/>
          </p:cNvSpPr>
          <p:nvPr/>
        </p:nvSpPr>
        <p:spPr bwMode="auto">
          <a:xfrm>
            <a:off x="5277247" y="5573934"/>
            <a:ext cx="501650" cy="427037"/>
          </a:xfrm>
          <a:prstGeom prst="ellipse">
            <a:avLst/>
          </a:pr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 dirty="0" smtClean="0">
                <a:solidFill>
                  <a:schemeClr val="bg1"/>
                </a:solidFill>
                <a:latin typeface="Arial" charset="0"/>
                <a:ea typeface="黑体" pitchFamily="2" charset="-122"/>
              </a:rPr>
              <a:t>4</a:t>
            </a:r>
            <a:endParaRPr lang="en-US" altLang="zh-CN" dirty="0">
              <a:solidFill>
                <a:schemeClr val="bg1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95F10-D355-43E0-8D6F-1D714E4AC64E}" type="datetime10">
              <a:rPr lang="zh-CN" altLang="en-US" smtClean="0"/>
              <a:t>14:50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565937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259"/>
          <p:cNvSpPr>
            <a:spLocks noChangeArrowheads="1"/>
          </p:cNvSpPr>
          <p:nvPr/>
        </p:nvSpPr>
        <p:spPr bwMode="auto">
          <a:xfrm>
            <a:off x="2252911" y="3976365"/>
            <a:ext cx="8568952" cy="110799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7200" b="1" kern="5000" spc="600" dirty="0">
                <a:solidFill>
                  <a:srgbClr val="1F497D"/>
                </a:solidFill>
                <a:cs typeface="Arial" panose="020B0604020202020204" pitchFamily="34" charset="0"/>
              </a:rPr>
              <a:t>让</a:t>
            </a:r>
            <a:r>
              <a:rPr lang="zh-CN" altLang="en-US" sz="7200" b="1" kern="5000" spc="600" dirty="0" smtClean="0">
                <a:solidFill>
                  <a:srgbClr val="1F497D"/>
                </a:solidFill>
                <a:cs typeface="Arial" panose="020B0604020202020204" pitchFamily="34" charset="0"/>
              </a:rPr>
              <a:t>我们一起成长</a:t>
            </a:r>
            <a:endParaRPr lang="zh-CN" altLang="en-US" sz="7200" b="1" kern="5000" spc="600" dirty="0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sp>
        <p:nvSpPr>
          <p:cNvPr id="16" name="矩形 259"/>
          <p:cNvSpPr>
            <a:spLocks noChangeArrowheads="1"/>
          </p:cNvSpPr>
          <p:nvPr/>
        </p:nvSpPr>
        <p:spPr bwMode="auto">
          <a:xfrm>
            <a:off x="2612951" y="5272509"/>
            <a:ext cx="7814702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2000" dirty="0" smtClean="0">
                <a:solidFill>
                  <a:srgbClr val="1F497D"/>
                </a:solidFill>
                <a:cs typeface="Arial" panose="020B0604020202020204" pitchFamily="34" charset="0"/>
              </a:rPr>
              <a:t>THANK  YOU </a:t>
            </a:r>
            <a:endParaRPr lang="zh-CN" altLang="en-US" sz="2000" dirty="0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2679123" y="5128493"/>
            <a:ext cx="771652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5015358" y="663997"/>
            <a:ext cx="2828034" cy="2828034"/>
            <a:chOff x="1705099" y="2564904"/>
            <a:chExt cx="1800200" cy="1800200"/>
          </a:xfrm>
        </p:grpSpPr>
        <p:sp>
          <p:nvSpPr>
            <p:cNvPr id="9" name="椭圆 8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1F497D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Impact MT Std" pitchFamily="34" charset="0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803050" y="2662855"/>
              <a:ext cx="1604298" cy="1604298"/>
            </a:xfrm>
            <a:prstGeom prst="ellipse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Impact MT Std" pitchFamily="34" charset="0"/>
              </a:endParaRPr>
            </a:p>
          </p:txBody>
        </p:sp>
      </p:grpSp>
      <p:sp>
        <p:nvSpPr>
          <p:cNvPr id="11" name="TextBox 58"/>
          <p:cNvSpPr txBox="1"/>
          <p:nvPr/>
        </p:nvSpPr>
        <p:spPr>
          <a:xfrm>
            <a:off x="5007216" y="1592550"/>
            <a:ext cx="2844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rgbClr val="FFC000"/>
                </a:solidFill>
                <a:latin typeface="Impact MT Std" pitchFamily="34" charset="0"/>
                <a:ea typeface="微软雅黑" panose="020B0503020204020204" pitchFamily="34" charset="-122"/>
              </a:rPr>
              <a:t>UESTC</a:t>
            </a:r>
            <a:endParaRPr lang="zh-CN" altLang="en-US" sz="6000" b="1" dirty="0">
              <a:solidFill>
                <a:srgbClr val="FFC000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 flipH="1">
            <a:off x="3377380" y="2638054"/>
            <a:ext cx="417953" cy="417953"/>
          </a:xfrm>
          <a:prstGeom prst="ellipse">
            <a:avLst/>
          </a:prstGeom>
          <a:solidFill>
            <a:srgbClr val="1F497D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 flipH="1">
            <a:off x="4797192" y="2761804"/>
            <a:ext cx="275632" cy="2756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 flipH="1">
            <a:off x="2406627" y="2375543"/>
            <a:ext cx="344324" cy="34432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 flipH="1">
            <a:off x="8142121" y="2471531"/>
            <a:ext cx="580544" cy="580546"/>
          </a:xfrm>
          <a:prstGeom prst="ellipse">
            <a:avLst/>
          </a:prstGeom>
          <a:solidFill>
            <a:srgbClr val="1F497D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 flipH="1">
            <a:off x="4138780" y="2146251"/>
            <a:ext cx="564888" cy="564890"/>
          </a:xfrm>
          <a:prstGeom prst="ellipse">
            <a:avLst/>
          </a:prstGeom>
          <a:solidFill>
            <a:srgbClr val="1F497D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 flipH="1">
            <a:off x="8626501" y="2153960"/>
            <a:ext cx="275632" cy="2756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 flipH="1">
            <a:off x="7466705" y="3028800"/>
            <a:ext cx="275632" cy="275632"/>
          </a:xfrm>
          <a:prstGeom prst="ellipse">
            <a:avLst/>
          </a:prstGeom>
          <a:solidFill>
            <a:srgbClr val="1F497D"/>
          </a:solidFill>
          <a:ln w="28575" cap="flat">
            <a:solidFill>
              <a:schemeClr val="tx1">
                <a:alpha val="55000"/>
              </a:schemeClr>
            </a:solidFill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 flipH="1">
            <a:off x="9548483" y="2569364"/>
            <a:ext cx="417953" cy="417953"/>
          </a:xfrm>
          <a:prstGeom prst="ellipse">
            <a:avLst/>
          </a:prstGeom>
          <a:solidFill>
            <a:srgbClr val="1F497D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9D75-0EF0-4E3F-B00C-B6252B0E52FB}" type="datetime10">
              <a:rPr lang="zh-CN" altLang="en-US" smtClean="0"/>
              <a:t>14:50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22308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650"/>
                            </p:stCondLst>
                            <p:childTnLst>
                              <p:par>
                                <p:cTn id="2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6" grpId="0"/>
      <p:bldP spid="16" grpId="1"/>
      <p:bldP spid="11" grpId="0"/>
      <p:bldP spid="12" grpId="0" animBg="1"/>
      <p:bldP spid="13" grpId="0" animBg="1"/>
      <p:bldP spid="15" grpId="0" animBg="1"/>
      <p:bldP spid="17" grpId="0" animBg="1"/>
      <p:bldP spid="18" grpId="0" animBg="1"/>
      <p:bldP spid="20" grpId="0" animBg="1"/>
      <p:bldP spid="21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>
            <a:spLocks noChangeArrowheads="1"/>
          </p:cNvSpPr>
          <p:nvPr/>
        </p:nvSpPr>
        <p:spPr bwMode="auto">
          <a:xfrm>
            <a:off x="4845199" y="2880748"/>
            <a:ext cx="705678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r>
              <a:rPr lang="zh-CN" altLang="en-US" sz="6000" b="1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网站和</a:t>
            </a:r>
            <a:r>
              <a:rPr lang="en-US" altLang="zh-CN" sz="6000" b="1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WEB</a:t>
            </a:r>
            <a:r>
              <a:rPr lang="zh-CN" altLang="en-US" sz="6000" b="1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服务器</a:t>
            </a:r>
            <a:endParaRPr lang="zh-CN" altLang="en-US" sz="6000" b="1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5124" name="矩形 10"/>
          <p:cNvSpPr>
            <a:spLocks noChangeArrowheads="1"/>
          </p:cNvSpPr>
          <p:nvPr/>
        </p:nvSpPr>
        <p:spPr bwMode="auto">
          <a:xfrm>
            <a:off x="4917207" y="1944644"/>
            <a:ext cx="1800200" cy="400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zh-CN" altLang="en-US" sz="2002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动态网站基础</a:t>
            </a:r>
            <a:endParaRPr lang="zh-CN" altLang="en-US" sz="2002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5125" name="直接连接符 11"/>
          <p:cNvSpPr>
            <a:spLocks noChangeShapeType="1"/>
          </p:cNvSpPr>
          <p:nvPr/>
        </p:nvSpPr>
        <p:spPr bwMode="auto">
          <a:xfrm>
            <a:off x="5061223" y="2381592"/>
            <a:ext cx="4536504" cy="0"/>
          </a:xfrm>
          <a:prstGeom prst="line">
            <a:avLst/>
          </a:prstGeom>
          <a:noFill/>
          <a:ln w="6350" cap="flat" cmpd="sng">
            <a:solidFill>
              <a:srgbClr val="1F497D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2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7" name="Text Box 3"/>
          <p:cNvSpPr>
            <a:spLocks noChangeArrowheads="1"/>
          </p:cNvSpPr>
          <p:nvPr/>
        </p:nvSpPr>
        <p:spPr bwMode="auto">
          <a:xfrm>
            <a:off x="1676847" y="1384077"/>
            <a:ext cx="3021981" cy="3154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US" sz="19897" dirty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01</a:t>
            </a:r>
            <a:endParaRPr lang="zh-CN" altLang="en-US" sz="19897" b="1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95F10-D355-43E0-8D6F-1D714E4AC64E}" type="datetime10">
              <a:rPr lang="zh-CN" altLang="en-US" smtClean="0"/>
              <a:t>14:50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5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5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/>
      <p:bldP spid="5124" grpId="0"/>
      <p:bldP spid="5125" grpId="0" animBg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>
            <a:spLocks/>
          </p:cNvSpPr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zh-CN" altLang="en-US" sz="2800" dirty="0">
                <a:solidFill>
                  <a:srgbClr val="1F497D"/>
                </a:solidFill>
                <a:latin typeface="+mn-ea"/>
              </a:rPr>
              <a:t>网站</a:t>
            </a:r>
          </a:p>
        </p:txBody>
      </p:sp>
      <p:sp>
        <p:nvSpPr>
          <p:cNvPr id="35" name="Rectangle 2"/>
          <p:cNvSpPr txBox="1">
            <a:spLocks noChangeArrowheads="1"/>
          </p:cNvSpPr>
          <p:nvPr/>
        </p:nvSpPr>
        <p:spPr>
          <a:xfrm>
            <a:off x="1440135" y="1341438"/>
            <a:ext cx="4552847" cy="28509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dirty="0" smtClean="0"/>
              <a:t>使用浏览器访问</a:t>
            </a:r>
            <a:endParaRPr lang="en-US" altLang="zh-CN" dirty="0" smtClean="0"/>
          </a:p>
          <a:p>
            <a:pPr fontAlgn="auto">
              <a:spcAft>
                <a:spcPts val="0"/>
              </a:spcAft>
            </a:pPr>
            <a:r>
              <a:rPr lang="zh-CN" altLang="en-US" dirty="0" smtClean="0"/>
              <a:t>提供网络服务</a:t>
            </a:r>
          </a:p>
          <a:p>
            <a:pPr fontAlgn="auto">
              <a:spcAft>
                <a:spcPts val="0"/>
              </a:spcAft>
            </a:pPr>
            <a:r>
              <a:rPr lang="zh-CN" altLang="en-US" dirty="0" smtClean="0"/>
              <a:t>部署在因特网上</a:t>
            </a:r>
            <a:endParaRPr lang="en-US" altLang="zh-CN" sz="2000" dirty="0"/>
          </a:p>
          <a:p>
            <a:pPr fontAlgn="auto">
              <a:spcAft>
                <a:spcPts val="0"/>
              </a:spcAft>
            </a:pPr>
            <a:r>
              <a:rPr lang="zh-CN" altLang="en-US" dirty="0" smtClean="0">
                <a:latin typeface="+mn-ea"/>
              </a:rPr>
              <a:t>基于</a:t>
            </a:r>
            <a:r>
              <a:rPr lang="en-US" altLang="zh-CN" dirty="0" smtClean="0">
                <a:latin typeface="+mn-ea"/>
              </a:rPr>
              <a:t>HTTP</a:t>
            </a:r>
            <a:r>
              <a:rPr lang="zh-CN" altLang="en-US" dirty="0" smtClean="0">
                <a:latin typeface="+mn-ea"/>
              </a:rPr>
              <a:t>协议</a:t>
            </a:r>
            <a:endParaRPr lang="en-US" altLang="zh-CN" dirty="0" smtClean="0">
              <a:latin typeface="+mn-ea"/>
            </a:endParaRPr>
          </a:p>
          <a:p>
            <a:pPr fontAlgn="auto">
              <a:spcAft>
                <a:spcPts val="0"/>
              </a:spcAft>
            </a:pPr>
            <a:r>
              <a:rPr lang="zh-CN" altLang="en-US" dirty="0" smtClean="0">
                <a:latin typeface="+mn-ea"/>
              </a:rPr>
              <a:t>网页的集合</a:t>
            </a:r>
            <a:endParaRPr lang="en-US" altLang="zh-CN" dirty="0"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75" y="1096045"/>
            <a:ext cx="214312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7767" y="1454819"/>
            <a:ext cx="8763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415" y="2425699"/>
            <a:ext cx="254317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5430" y="4192389"/>
            <a:ext cx="200025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112" y="4360663"/>
            <a:ext cx="1266825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186" y="4884908"/>
            <a:ext cx="1660803" cy="1604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95F10-D355-43E0-8D6F-1D714E4AC64E}" type="datetime10">
              <a:rPr lang="zh-CN" altLang="en-US" smtClean="0"/>
              <a:t>14:50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868476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>
            <a:spLocks/>
          </p:cNvSpPr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WEB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应用服务器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35" name="Rectangle 2"/>
          <p:cNvSpPr txBox="1">
            <a:spLocks noChangeArrowheads="1"/>
          </p:cNvSpPr>
          <p:nvPr/>
        </p:nvSpPr>
        <p:spPr>
          <a:xfrm>
            <a:off x="1440135" y="1341438"/>
            <a:ext cx="8229600" cy="22028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dirty="0" smtClean="0"/>
              <a:t>应用服务器</a:t>
            </a:r>
            <a:endParaRPr lang="en-US" altLang="zh-CN" dirty="0"/>
          </a:p>
          <a:p>
            <a:pPr lvl="1"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dirty="0" smtClean="0"/>
              <a:t>通过</a:t>
            </a:r>
            <a:r>
              <a:rPr lang="zh-CN" altLang="en-US" dirty="0"/>
              <a:t>各种协议把商业逻辑曝露给客户端的程序</a:t>
            </a:r>
            <a:endParaRPr lang="en-US" altLang="zh-CN" dirty="0" smtClean="0"/>
          </a:p>
          <a:p>
            <a:pPr fontAlgn="auto">
              <a:spcAft>
                <a:spcPts val="0"/>
              </a:spcAft>
            </a:pPr>
            <a:r>
              <a:rPr lang="en-US" altLang="zh-CN" dirty="0" smtClean="0"/>
              <a:t>WEB</a:t>
            </a:r>
            <a:r>
              <a:rPr lang="zh-CN" altLang="en-US" dirty="0" smtClean="0"/>
              <a:t>服务器</a:t>
            </a:r>
            <a:endParaRPr lang="en-US" altLang="zh-CN" dirty="0" smtClean="0"/>
          </a:p>
          <a:p>
            <a:pPr lvl="1" fontAlgn="auto">
              <a:spcAft>
                <a:spcPts val="0"/>
              </a:spcAft>
            </a:pPr>
            <a:r>
              <a:rPr lang="zh-CN" altLang="en-US" dirty="0">
                <a:latin typeface="+mn-ea"/>
              </a:rPr>
              <a:t>存储，处理和</a:t>
            </a:r>
            <a:r>
              <a:rPr lang="zh-CN" altLang="en-US" dirty="0" smtClean="0">
                <a:latin typeface="+mn-ea"/>
              </a:rPr>
              <a:t>传递可供浏览器浏览的网页</a:t>
            </a:r>
            <a:r>
              <a:rPr lang="zh-CN" altLang="en-US" dirty="0">
                <a:latin typeface="+mn-ea"/>
              </a:rPr>
              <a:t>给客户</a:t>
            </a:r>
            <a:endParaRPr lang="en-US" altLang="zh-CN" dirty="0">
              <a:latin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35" y="3832349"/>
            <a:ext cx="34099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480" y="4079999"/>
            <a:ext cx="28003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466" y="4214576"/>
            <a:ext cx="3004983" cy="1251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16" y="1600101"/>
            <a:ext cx="379095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95F10-D355-43E0-8D6F-1D714E4AC64E}" type="datetime10">
              <a:rPr lang="zh-CN" altLang="en-US" smtClean="0"/>
              <a:t>14:50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402430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>
            <a:spLocks/>
          </p:cNvSpPr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简单的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WEB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服务器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12" name="Freeform 48"/>
          <p:cNvSpPr>
            <a:spLocks noEditPoints="1"/>
          </p:cNvSpPr>
          <p:nvPr/>
        </p:nvSpPr>
        <p:spPr bwMode="auto">
          <a:xfrm>
            <a:off x="1817348" y="1356561"/>
            <a:ext cx="250987" cy="30390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1F497D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Donut 51"/>
          <p:cNvSpPr/>
          <p:nvPr/>
        </p:nvSpPr>
        <p:spPr>
          <a:xfrm>
            <a:off x="1578219" y="1146267"/>
            <a:ext cx="724494" cy="724494"/>
          </a:xfrm>
          <a:prstGeom prst="donut">
            <a:avLst>
              <a:gd name="adj" fmla="val 6804"/>
            </a:avLst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24919" y="1240061"/>
            <a:ext cx="384111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b="1" dirty="0" smtClean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使用</a:t>
            </a:r>
            <a:r>
              <a:rPr lang="en-US" altLang="zh-CN" sz="1400" b="1" dirty="0" smtClean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Java Socket</a:t>
            </a:r>
            <a:r>
              <a:rPr lang="zh-CN" altLang="en-US" sz="1400" b="1" dirty="0" smtClean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创建一个简单的</a:t>
            </a:r>
            <a:r>
              <a:rPr lang="en-US" altLang="zh-CN" sz="1400" b="1" dirty="0" smtClean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HTTP</a:t>
            </a:r>
            <a:r>
              <a:rPr lang="zh-CN" altLang="en-US" sz="1400" b="1" dirty="0" smtClean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服务器</a:t>
            </a:r>
            <a:endParaRPr lang="en-GB" sz="1400" b="1" dirty="0">
              <a:solidFill>
                <a:srgbClr val="1F497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1782472" y="2248173"/>
            <a:ext cx="7409745" cy="1728192"/>
          </a:xfrm>
          <a:prstGeom prst="rect">
            <a:avLst/>
          </a:prstGeom>
          <a:ln>
            <a:solidFill>
              <a:srgbClr val="639CD3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CN" sz="2400" b="1" dirty="0" smtClean="0"/>
              <a:t>HTTP</a:t>
            </a:r>
            <a:r>
              <a:rPr lang="zh-CN" altLang="en-US" sz="2400" b="1" dirty="0" smtClean="0"/>
              <a:t>请求由三部分构成，分别是：</a:t>
            </a:r>
          </a:p>
          <a:p>
            <a:pPr lvl="1" fontAlgn="auto">
              <a:spcAft>
                <a:spcPts val="0"/>
              </a:spcAft>
            </a:pPr>
            <a:r>
              <a:rPr lang="zh-CN" altLang="en-US" sz="2000" dirty="0" smtClean="0"/>
              <a:t>请求方法、</a:t>
            </a:r>
            <a:r>
              <a:rPr lang="en-US" altLang="zh-CN" sz="2000" dirty="0" smtClean="0"/>
              <a:t>URI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HTTP</a:t>
            </a:r>
            <a:r>
              <a:rPr lang="zh-CN" altLang="en-US" sz="2000" dirty="0" smtClean="0"/>
              <a:t>协议的版本</a:t>
            </a:r>
          </a:p>
          <a:p>
            <a:pPr lvl="1" fontAlgn="auto">
              <a:spcAft>
                <a:spcPts val="0"/>
              </a:spcAft>
            </a:pPr>
            <a:r>
              <a:rPr lang="zh-CN" altLang="en-US" sz="2000" dirty="0" smtClean="0"/>
              <a:t>请求头（</a:t>
            </a:r>
            <a:r>
              <a:rPr lang="en-US" altLang="zh-CN" sz="2000" dirty="0" smtClean="0"/>
              <a:t>Request Header</a:t>
            </a:r>
            <a:r>
              <a:rPr lang="zh-CN" altLang="en-US" sz="2000" dirty="0" smtClean="0"/>
              <a:t>）</a:t>
            </a:r>
          </a:p>
          <a:p>
            <a:pPr lvl="1" fontAlgn="auto">
              <a:spcAft>
                <a:spcPts val="0"/>
              </a:spcAft>
            </a:pPr>
            <a:r>
              <a:rPr lang="zh-CN" altLang="en-US" sz="2000" dirty="0" smtClean="0"/>
              <a:t>请求正文（</a:t>
            </a:r>
            <a:r>
              <a:rPr lang="en-US" altLang="zh-CN" sz="2000" dirty="0" smtClean="0"/>
              <a:t>Request Content</a:t>
            </a:r>
            <a:r>
              <a:rPr lang="zh-CN" altLang="en-US" sz="2000" dirty="0" smtClean="0"/>
              <a:t>）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>
          <a:xfrm>
            <a:off x="1759577" y="4264398"/>
            <a:ext cx="7432640" cy="1800200"/>
          </a:xfrm>
          <a:prstGeom prst="rect">
            <a:avLst/>
          </a:prstGeom>
          <a:ln>
            <a:solidFill>
              <a:srgbClr val="639CD3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CN" sz="2400" b="1" dirty="0" smtClean="0"/>
              <a:t>HTTP</a:t>
            </a:r>
            <a:r>
              <a:rPr lang="zh-CN" altLang="en-US" sz="2400" b="1" dirty="0" smtClean="0"/>
              <a:t>响应也由三部分构成，分别是：</a:t>
            </a:r>
          </a:p>
          <a:p>
            <a:pPr lvl="1" fontAlgn="auto">
              <a:spcAft>
                <a:spcPts val="0"/>
              </a:spcAft>
            </a:pPr>
            <a:r>
              <a:rPr lang="en-US" altLang="zh-CN" sz="2000" dirty="0" smtClean="0"/>
              <a:t>HTTP</a:t>
            </a:r>
            <a:r>
              <a:rPr lang="zh-CN" altLang="en-US" sz="2000" dirty="0" smtClean="0"/>
              <a:t>协议的版本、状态代码、描述</a:t>
            </a:r>
          </a:p>
          <a:p>
            <a:pPr lvl="1" fontAlgn="auto">
              <a:spcAft>
                <a:spcPts val="0"/>
              </a:spcAft>
            </a:pPr>
            <a:r>
              <a:rPr lang="zh-CN" altLang="en-US" sz="2000" dirty="0" smtClean="0"/>
              <a:t>响应头（</a:t>
            </a:r>
            <a:r>
              <a:rPr lang="en-US" altLang="zh-CN" sz="2000" dirty="0" smtClean="0"/>
              <a:t>Response Header</a:t>
            </a:r>
            <a:r>
              <a:rPr lang="zh-CN" altLang="en-US" sz="2000" dirty="0" smtClean="0"/>
              <a:t>）</a:t>
            </a:r>
          </a:p>
          <a:p>
            <a:pPr lvl="1" fontAlgn="auto">
              <a:spcAft>
                <a:spcPts val="0"/>
              </a:spcAft>
            </a:pPr>
            <a:r>
              <a:rPr lang="zh-CN" altLang="en-US" sz="2000" dirty="0" smtClean="0"/>
              <a:t>响应正文（</a:t>
            </a:r>
            <a:r>
              <a:rPr lang="en-US" altLang="zh-CN" sz="2000" dirty="0" smtClean="0"/>
              <a:t>Response Content</a:t>
            </a:r>
            <a:r>
              <a:rPr lang="zh-CN" altLang="en-US" sz="2000" dirty="0" smtClean="0"/>
              <a:t>）</a:t>
            </a:r>
          </a:p>
        </p:txBody>
      </p:sp>
      <p:pic>
        <p:nvPicPr>
          <p:cNvPr id="18" name="Picture 3" descr="G:\大学代课\中山学院\模板素材\可爱的狗狗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874" y="5505296"/>
            <a:ext cx="1168622" cy="115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云形标注 18"/>
          <p:cNvSpPr/>
          <p:nvPr/>
        </p:nvSpPr>
        <p:spPr>
          <a:xfrm>
            <a:off x="9047820" y="3068552"/>
            <a:ext cx="3240360" cy="1334200"/>
          </a:xfrm>
          <a:prstGeom prst="cloudCallout">
            <a:avLst>
              <a:gd name="adj1" fmla="val -84813"/>
              <a:gd name="adj2" fmla="val 145098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演示一下</a:t>
            </a:r>
            <a:r>
              <a:rPr lang="zh-CN" altLang="en-US" b="1" dirty="0" smtClean="0"/>
              <a:t>喽：</a:t>
            </a:r>
            <a:endParaRPr lang="en-US" altLang="zh-CN" b="1" dirty="0" smtClean="0"/>
          </a:p>
          <a:p>
            <a:pPr algn="ctr"/>
            <a:r>
              <a:rPr lang="en-US" altLang="zh-CN" b="1" dirty="0" smtClean="0"/>
              <a:t>1</a:t>
            </a:r>
            <a:r>
              <a:rPr lang="zh-CN" altLang="en-US" b="1" dirty="0" smtClean="0"/>
              <a:t>、打印请求</a:t>
            </a:r>
            <a:endParaRPr lang="en-US" altLang="zh-CN" b="1" dirty="0" smtClean="0"/>
          </a:p>
          <a:p>
            <a:pPr algn="ctr"/>
            <a:r>
              <a:rPr lang="en-US" altLang="zh-CN" b="1" dirty="0" smtClean="0"/>
              <a:t>2</a:t>
            </a:r>
            <a:r>
              <a:rPr lang="zh-CN" altLang="en-US" b="1" dirty="0" smtClean="0"/>
              <a:t>、应答响应</a:t>
            </a:r>
            <a:endParaRPr lang="zh-CN" altLang="en-US" b="1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145" y="801990"/>
            <a:ext cx="100647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文本框 101"/>
          <p:cNvSpPr txBox="1"/>
          <p:nvPr/>
        </p:nvSpPr>
        <p:spPr>
          <a:xfrm>
            <a:off x="9192218" y="1070784"/>
            <a:ext cx="2493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1C46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什么是协议？</a:t>
            </a:r>
            <a:endParaRPr lang="zh-CN" altLang="en-US" sz="1600" b="1" dirty="0">
              <a:solidFill>
                <a:srgbClr val="1C46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95F10-D355-43E0-8D6F-1D714E4AC64E}" type="datetime10">
              <a:rPr lang="zh-CN" altLang="en-US" smtClean="0"/>
              <a:t>14:50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370048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/>
      <p:bldP spid="16" grpId="0" animBg="1"/>
      <p:bldP spid="17" grpId="0" animBg="1"/>
      <p:bldP spid="19" grpId="0" animBg="1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>
            <a:spLocks/>
          </p:cNvSpPr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Apache Tomcat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35" name="Rectangle 2"/>
          <p:cNvSpPr txBox="1">
            <a:spLocks noChangeArrowheads="1"/>
          </p:cNvSpPr>
          <p:nvPr/>
        </p:nvSpPr>
        <p:spPr>
          <a:xfrm>
            <a:off x="2396927" y="1816125"/>
            <a:ext cx="6696744" cy="2376264"/>
          </a:xfrm>
          <a:prstGeom prst="rect">
            <a:avLst/>
          </a:prstGeom>
          <a:ln>
            <a:solidFill>
              <a:srgbClr val="639CD3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dirty="0"/>
              <a:t>官</a:t>
            </a:r>
            <a:r>
              <a:rPr lang="zh-CN" altLang="en-US" dirty="0" smtClean="0"/>
              <a:t>网下载最新版本</a:t>
            </a:r>
            <a:endParaRPr lang="en-US" altLang="zh-CN" dirty="0" smtClean="0"/>
          </a:p>
          <a:p>
            <a:pPr fontAlgn="auto">
              <a:spcAft>
                <a:spcPts val="0"/>
              </a:spcAft>
            </a:pPr>
            <a:r>
              <a:rPr lang="zh-CN" altLang="en-US" dirty="0" smtClean="0"/>
              <a:t>参数配置</a:t>
            </a:r>
          </a:p>
          <a:p>
            <a:pPr fontAlgn="auto">
              <a:spcAft>
                <a:spcPts val="0"/>
              </a:spcAft>
            </a:pPr>
            <a:r>
              <a:rPr lang="zh-CN" altLang="en-US" dirty="0" smtClean="0"/>
              <a:t>手工创建一个静态网站</a:t>
            </a:r>
            <a:endParaRPr lang="en-US" altLang="zh-CN" sz="2000" dirty="0"/>
          </a:p>
          <a:p>
            <a:pPr fontAlgn="auto">
              <a:spcAft>
                <a:spcPts val="0"/>
              </a:spcAft>
            </a:pPr>
            <a:r>
              <a:rPr lang="zh-CN" altLang="en-US" dirty="0" smtClean="0">
                <a:latin typeface="+mn-ea"/>
              </a:rPr>
              <a:t>手工创建一个</a:t>
            </a:r>
            <a:r>
              <a:rPr lang="en-US" altLang="zh-CN" dirty="0" smtClean="0">
                <a:latin typeface="+mn-ea"/>
              </a:rPr>
              <a:t>JSP</a:t>
            </a:r>
            <a:r>
              <a:rPr lang="zh-CN" altLang="en-US" dirty="0" smtClean="0">
                <a:latin typeface="+mn-ea"/>
              </a:rPr>
              <a:t>动态网站</a:t>
            </a:r>
            <a:endParaRPr lang="en-US" altLang="zh-CN" dirty="0" smtClean="0">
              <a:latin typeface="+mn-ea"/>
            </a:endParaRPr>
          </a:p>
        </p:txBody>
      </p:sp>
      <p:sp>
        <p:nvSpPr>
          <p:cNvPr id="12" name="Freeform 48"/>
          <p:cNvSpPr>
            <a:spLocks noEditPoints="1"/>
          </p:cNvSpPr>
          <p:nvPr/>
        </p:nvSpPr>
        <p:spPr bwMode="auto">
          <a:xfrm>
            <a:off x="1817348" y="1356561"/>
            <a:ext cx="250987" cy="30390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1F497D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Donut 51"/>
          <p:cNvSpPr/>
          <p:nvPr/>
        </p:nvSpPr>
        <p:spPr>
          <a:xfrm>
            <a:off x="1578219" y="1146267"/>
            <a:ext cx="724494" cy="724494"/>
          </a:xfrm>
          <a:prstGeom prst="donut">
            <a:avLst>
              <a:gd name="adj" fmla="val 6804"/>
            </a:avLst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96927" y="1240061"/>
            <a:ext cx="3118161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b="1" dirty="0" smtClean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免费、开源、轻量级</a:t>
            </a:r>
            <a:r>
              <a:rPr lang="en-US" altLang="zh-CN" sz="1400" b="1" dirty="0" smtClean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WEB</a:t>
            </a:r>
            <a:r>
              <a:rPr lang="zh-CN" altLang="en-US" sz="1400" b="1" dirty="0" smtClean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应用服务器</a:t>
            </a:r>
            <a:endParaRPr lang="en-GB" sz="1400" b="1" dirty="0">
              <a:solidFill>
                <a:srgbClr val="1F497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9" name="Picture 3" descr="G:\大学代课\中山学院\模板素材\可爱的狗狗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874" y="5505296"/>
            <a:ext cx="1168622" cy="115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云形标注 9"/>
          <p:cNvSpPr/>
          <p:nvPr/>
        </p:nvSpPr>
        <p:spPr>
          <a:xfrm>
            <a:off x="8949655" y="4120381"/>
            <a:ext cx="2088232" cy="979821"/>
          </a:xfrm>
          <a:prstGeom prst="cloudCallout">
            <a:avLst>
              <a:gd name="adj1" fmla="val -111127"/>
              <a:gd name="adj2" fmla="val 8788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演示一下</a:t>
            </a:r>
            <a:r>
              <a:rPr lang="zh-CN" altLang="en-US" b="1" dirty="0" smtClean="0"/>
              <a:t>喽</a:t>
            </a:r>
            <a:endParaRPr lang="en-US" altLang="zh-CN" b="1" dirty="0" smtClean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95F10-D355-43E0-8D6F-1D714E4AC64E}" type="datetime10">
              <a:rPr lang="zh-CN" altLang="en-US" smtClean="0"/>
              <a:t>14:50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2880308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>
            <a:spLocks noChangeArrowheads="1"/>
          </p:cNvSpPr>
          <p:nvPr/>
        </p:nvSpPr>
        <p:spPr bwMode="auto">
          <a:xfrm>
            <a:off x="4845199" y="2880748"/>
            <a:ext cx="705678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r>
              <a:rPr lang="en-US" altLang="zh-CN" sz="6000" b="1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B/S</a:t>
            </a:r>
            <a:r>
              <a:rPr lang="zh-CN" altLang="en-US" sz="6000" b="1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开发的基本概念</a:t>
            </a:r>
            <a:endParaRPr lang="zh-CN" altLang="en-US" sz="6000" b="1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5124" name="矩形 10"/>
          <p:cNvSpPr>
            <a:spLocks noChangeArrowheads="1"/>
          </p:cNvSpPr>
          <p:nvPr/>
        </p:nvSpPr>
        <p:spPr bwMode="auto">
          <a:xfrm>
            <a:off x="4917207" y="1944644"/>
            <a:ext cx="1800200" cy="400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zh-CN" altLang="en-US" sz="2002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动态网站基础</a:t>
            </a:r>
            <a:endParaRPr lang="zh-CN" altLang="en-US" sz="2002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5125" name="直接连接符 11"/>
          <p:cNvSpPr>
            <a:spLocks noChangeShapeType="1"/>
          </p:cNvSpPr>
          <p:nvPr/>
        </p:nvSpPr>
        <p:spPr bwMode="auto">
          <a:xfrm>
            <a:off x="5061223" y="2381592"/>
            <a:ext cx="4536504" cy="0"/>
          </a:xfrm>
          <a:prstGeom prst="line">
            <a:avLst/>
          </a:prstGeom>
          <a:noFill/>
          <a:ln w="6350" cap="flat" cmpd="sng">
            <a:solidFill>
              <a:srgbClr val="1F497D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2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7" name="Text Box 3"/>
          <p:cNvSpPr>
            <a:spLocks noChangeArrowheads="1"/>
          </p:cNvSpPr>
          <p:nvPr/>
        </p:nvSpPr>
        <p:spPr bwMode="auto">
          <a:xfrm>
            <a:off x="1676847" y="1384077"/>
            <a:ext cx="3021981" cy="3154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US" sz="19897" dirty="0" smtClean="0">
                <a:solidFill>
                  <a:srgbClr val="1F497D"/>
                </a:solidFill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rPr>
              <a:t>02</a:t>
            </a:r>
            <a:endParaRPr lang="zh-CN" altLang="en-US" sz="19897" b="1" dirty="0">
              <a:solidFill>
                <a:srgbClr val="1F497D"/>
              </a:solidFill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95F10-D355-43E0-8D6F-1D714E4AC64E}" type="datetime10">
              <a:rPr lang="zh-CN" altLang="en-US" smtClean="0"/>
              <a:t>14:50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7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/>
      <p:bldP spid="5124" grpId="0"/>
      <p:bldP spid="5125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直接连接符 241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153594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>
            <a:off x="8222496" y="670160"/>
            <a:ext cx="2445504" cy="0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副标题 2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 txBox="1">
            <a:spLocks/>
          </p:cNvSpPr>
          <p:nvPr/>
        </p:nvSpPr>
        <p:spPr>
          <a:xfrm>
            <a:off x="3189015" y="375965"/>
            <a:ext cx="5607935" cy="42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为什么学习</a:t>
            </a:r>
            <a:r>
              <a:rPr lang="en-US" altLang="zh-CN" sz="2800" dirty="0" smtClean="0">
                <a:solidFill>
                  <a:srgbClr val="1F497D"/>
                </a:solidFill>
                <a:latin typeface="+mn-ea"/>
              </a:rPr>
              <a:t>B/S</a:t>
            </a:r>
            <a:r>
              <a:rPr lang="zh-CN" altLang="en-US" sz="2800" dirty="0" smtClean="0">
                <a:solidFill>
                  <a:srgbClr val="1F497D"/>
                </a:solidFill>
                <a:latin typeface="+mn-ea"/>
              </a:rPr>
              <a:t>技术</a:t>
            </a:r>
            <a:endParaRPr lang="zh-CN" altLang="en-US" sz="2800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12" name="Freeform 48"/>
          <p:cNvSpPr>
            <a:spLocks noEditPoints="1"/>
          </p:cNvSpPr>
          <p:nvPr/>
        </p:nvSpPr>
        <p:spPr bwMode="auto">
          <a:xfrm>
            <a:off x="2393412" y="1234331"/>
            <a:ext cx="250987" cy="30390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1F497D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Donut 51"/>
          <p:cNvSpPr/>
          <p:nvPr/>
        </p:nvSpPr>
        <p:spPr>
          <a:xfrm>
            <a:off x="2154283" y="1024037"/>
            <a:ext cx="724494" cy="724494"/>
          </a:xfrm>
          <a:prstGeom prst="donut">
            <a:avLst>
              <a:gd name="adj" fmla="val 6804"/>
            </a:avLst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22546" y="1117831"/>
            <a:ext cx="1202573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b="1" dirty="0" smtClean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C/S</a:t>
            </a:r>
            <a:r>
              <a:rPr lang="zh-CN" altLang="en-US" sz="1400" b="1" dirty="0" smtClean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的局限性</a:t>
            </a:r>
            <a:endParaRPr lang="en-GB" sz="1400" b="1" dirty="0">
              <a:solidFill>
                <a:srgbClr val="1F497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Freeform 48"/>
          <p:cNvSpPr>
            <a:spLocks noEditPoints="1"/>
          </p:cNvSpPr>
          <p:nvPr/>
        </p:nvSpPr>
        <p:spPr bwMode="auto">
          <a:xfrm>
            <a:off x="6452480" y="1256117"/>
            <a:ext cx="250987" cy="30390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1F497D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Donut 51"/>
          <p:cNvSpPr/>
          <p:nvPr/>
        </p:nvSpPr>
        <p:spPr>
          <a:xfrm>
            <a:off x="6213351" y="1045823"/>
            <a:ext cx="724494" cy="724494"/>
          </a:xfrm>
          <a:prstGeom prst="donut">
            <a:avLst>
              <a:gd name="adj" fmla="val 6804"/>
            </a:avLst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48028" y="1139617"/>
            <a:ext cx="2100255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b="1" dirty="0" smtClean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B/S</a:t>
            </a:r>
            <a:r>
              <a:rPr lang="zh-CN" altLang="en-US" sz="1400" b="1" dirty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带给</a:t>
            </a:r>
            <a:r>
              <a:rPr lang="zh-CN" altLang="en-US" sz="1400" b="1" dirty="0" smtClean="0">
                <a:solidFill>
                  <a:srgbClr val="1F497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我们的全新体验</a:t>
            </a:r>
            <a:endParaRPr lang="en-GB" sz="1400" b="1" dirty="0">
              <a:solidFill>
                <a:srgbClr val="1F497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aphicFrame>
        <p:nvGraphicFramePr>
          <p:cNvPr id="1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6818915"/>
              </p:ext>
            </p:extLst>
          </p:nvPr>
        </p:nvGraphicFramePr>
        <p:xfrm>
          <a:off x="7981057" y="3228975"/>
          <a:ext cx="623888" cy="1042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6" name="Image" r:id="rId4" imgW="1225091" imgH="1962750" progId="Photoshop.Image.7">
                  <p:embed/>
                </p:oleObj>
              </mc:Choice>
              <mc:Fallback>
                <p:oleObj name="Image" r:id="rId4" imgW="1225091" imgH="1962750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81057" y="3228975"/>
                        <a:ext cx="623888" cy="1042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2758182" y="2060575"/>
            <a:ext cx="2303463" cy="5032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1800" dirty="0">
                <a:latin typeface="Arial" charset="0"/>
                <a:ea typeface="黑体" pitchFamily="2" charset="-122"/>
              </a:rPr>
              <a:t>中心</a:t>
            </a:r>
            <a:r>
              <a:rPr lang="zh-CN" altLang="en-US" sz="1800" dirty="0">
                <a:solidFill>
                  <a:srgbClr val="0033CC"/>
                </a:solidFill>
                <a:latin typeface="Arial" charset="0"/>
                <a:ea typeface="黑体" pitchFamily="2" charset="-122"/>
              </a:rPr>
              <a:t>局域网</a:t>
            </a:r>
          </a:p>
          <a:p>
            <a:pPr algn="ctr" eaLnBrk="1" hangingPunct="1"/>
            <a:r>
              <a:rPr lang="zh-CN" altLang="en-US" sz="1800" dirty="0">
                <a:latin typeface="Arial" charset="0"/>
                <a:ea typeface="黑体" pitchFamily="2" charset="-122"/>
              </a:rPr>
              <a:t>特定用户群中资源共享 </a:t>
            </a:r>
          </a:p>
        </p:txBody>
      </p:sp>
      <p:sp>
        <p:nvSpPr>
          <p:cNvPr id="18" name="Line 7"/>
          <p:cNvSpPr>
            <a:spLocks noChangeShapeType="1"/>
          </p:cNvSpPr>
          <p:nvPr/>
        </p:nvSpPr>
        <p:spPr bwMode="auto">
          <a:xfrm>
            <a:off x="5998270" y="1916113"/>
            <a:ext cx="0" cy="4321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Text Box 8"/>
          <p:cNvSpPr txBox="1">
            <a:spLocks noChangeArrowheads="1"/>
          </p:cNvSpPr>
          <p:nvPr/>
        </p:nvSpPr>
        <p:spPr bwMode="auto">
          <a:xfrm>
            <a:off x="4629845" y="4227513"/>
            <a:ext cx="10080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数据库服务器</a:t>
            </a:r>
          </a:p>
        </p:txBody>
      </p:sp>
      <p:sp>
        <p:nvSpPr>
          <p:cNvPr id="20" name="Text Box 9"/>
          <p:cNvSpPr txBox="1">
            <a:spLocks noChangeArrowheads="1"/>
          </p:cNvSpPr>
          <p:nvPr/>
        </p:nvSpPr>
        <p:spPr bwMode="auto">
          <a:xfrm>
            <a:off x="2108895" y="3429000"/>
            <a:ext cx="10080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1800">
                <a:latin typeface="黑体" pitchFamily="2" charset="-122"/>
                <a:ea typeface="黑体" pitchFamily="2" charset="-122"/>
              </a:rPr>
              <a:t>学生机</a:t>
            </a:r>
            <a:r>
              <a:rPr lang="en-US" altLang="zh-CN" sz="1800">
                <a:latin typeface="黑体" pitchFamily="2" charset="-122"/>
                <a:ea typeface="黑体" pitchFamily="2" charset="-122"/>
              </a:rPr>
              <a:t>1</a:t>
            </a:r>
          </a:p>
        </p:txBody>
      </p:sp>
      <p:sp>
        <p:nvSpPr>
          <p:cNvPr id="21" name="Text Box 10"/>
          <p:cNvSpPr txBox="1">
            <a:spLocks noChangeArrowheads="1"/>
          </p:cNvSpPr>
          <p:nvPr/>
        </p:nvSpPr>
        <p:spPr bwMode="auto">
          <a:xfrm>
            <a:off x="2108895" y="4532313"/>
            <a:ext cx="10080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1800">
                <a:latin typeface="黑体" pitchFamily="2" charset="-122"/>
                <a:ea typeface="黑体" pitchFamily="2" charset="-122"/>
              </a:rPr>
              <a:t>学生机</a:t>
            </a:r>
            <a:r>
              <a:rPr lang="en-US" altLang="zh-CN" sz="1800">
                <a:latin typeface="黑体" pitchFamily="2" charset="-122"/>
                <a:ea typeface="黑体" pitchFamily="2" charset="-122"/>
              </a:rPr>
              <a:t>2</a:t>
            </a:r>
          </a:p>
        </p:txBody>
      </p:sp>
      <p:sp>
        <p:nvSpPr>
          <p:cNvPr id="22" name="Text Box 11"/>
          <p:cNvSpPr txBox="1">
            <a:spLocks noChangeArrowheads="1"/>
          </p:cNvSpPr>
          <p:nvPr/>
        </p:nvSpPr>
        <p:spPr bwMode="auto">
          <a:xfrm>
            <a:off x="4053582" y="5949950"/>
            <a:ext cx="10080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1800">
                <a:latin typeface="黑体" pitchFamily="2" charset="-122"/>
                <a:ea typeface="黑体" pitchFamily="2" charset="-122"/>
              </a:rPr>
              <a:t>学生机</a:t>
            </a:r>
            <a:r>
              <a:rPr lang="en-US" altLang="zh-CN" sz="1800" i="1">
                <a:latin typeface="黑体" pitchFamily="2" charset="-122"/>
                <a:ea typeface="黑体" pitchFamily="2" charset="-122"/>
              </a:rPr>
              <a:t>n</a:t>
            </a:r>
          </a:p>
        </p:txBody>
      </p:sp>
      <p:sp>
        <p:nvSpPr>
          <p:cNvPr id="23" name="Line 12"/>
          <p:cNvSpPr>
            <a:spLocks noChangeShapeType="1"/>
          </p:cNvSpPr>
          <p:nvPr/>
        </p:nvSpPr>
        <p:spPr bwMode="auto">
          <a:xfrm>
            <a:off x="2181920" y="1916113"/>
            <a:ext cx="79930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24" name="AutoShape 13"/>
          <p:cNvCxnSpPr>
            <a:cxnSpLocks noChangeShapeType="1"/>
          </p:cNvCxnSpPr>
          <p:nvPr/>
        </p:nvCxnSpPr>
        <p:spPr bwMode="auto">
          <a:xfrm>
            <a:off x="3067745" y="3213100"/>
            <a:ext cx="1690687" cy="61595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5" name="AutoShape 14"/>
          <p:cNvCxnSpPr>
            <a:cxnSpLocks noChangeShapeType="1"/>
          </p:cNvCxnSpPr>
          <p:nvPr/>
        </p:nvCxnSpPr>
        <p:spPr bwMode="auto">
          <a:xfrm flipV="1">
            <a:off x="3067745" y="3829050"/>
            <a:ext cx="1690687" cy="24923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6" name="AutoShape 15"/>
          <p:cNvCxnSpPr>
            <a:cxnSpLocks noChangeShapeType="1"/>
          </p:cNvCxnSpPr>
          <p:nvPr/>
        </p:nvCxnSpPr>
        <p:spPr bwMode="auto">
          <a:xfrm flipH="1">
            <a:off x="4498082" y="3829050"/>
            <a:ext cx="260350" cy="16160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7" name="AutoShape 16"/>
          <p:cNvSpPr>
            <a:spLocks noChangeArrowheads="1"/>
          </p:cNvSpPr>
          <p:nvPr/>
        </p:nvSpPr>
        <p:spPr bwMode="auto">
          <a:xfrm>
            <a:off x="2108895" y="5302250"/>
            <a:ext cx="1582737" cy="693738"/>
          </a:xfrm>
          <a:prstGeom prst="wedgeRoundRectCallout">
            <a:avLst>
              <a:gd name="adj1" fmla="val 81093"/>
              <a:gd name="adj2" fmla="val 7583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需要安装客户端软件</a:t>
            </a:r>
          </a:p>
        </p:txBody>
      </p:sp>
      <p:sp>
        <p:nvSpPr>
          <p:cNvPr id="28" name="Text Box 17"/>
          <p:cNvSpPr txBox="1">
            <a:spLocks noChangeArrowheads="1"/>
          </p:cNvSpPr>
          <p:nvPr/>
        </p:nvSpPr>
        <p:spPr bwMode="auto">
          <a:xfrm>
            <a:off x="7725470" y="4221163"/>
            <a:ext cx="10080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 sz="1800">
                <a:latin typeface="Arial" charset="0"/>
                <a:ea typeface="黑体" pitchFamily="2" charset="-122"/>
              </a:rPr>
              <a:t>Google</a:t>
            </a:r>
            <a:r>
              <a:rPr lang="zh-CN" altLang="en-US" sz="1800">
                <a:latin typeface="Arial" charset="0"/>
                <a:ea typeface="黑体" pitchFamily="2" charset="-122"/>
              </a:rPr>
              <a:t>服务器</a:t>
            </a:r>
          </a:p>
        </p:txBody>
      </p:sp>
      <p:sp>
        <p:nvSpPr>
          <p:cNvPr id="29" name="Rectangle 18"/>
          <p:cNvSpPr>
            <a:spLocks noChangeArrowheads="1"/>
          </p:cNvSpPr>
          <p:nvPr/>
        </p:nvSpPr>
        <p:spPr bwMode="auto">
          <a:xfrm>
            <a:off x="7580709" y="2060575"/>
            <a:ext cx="2305050" cy="5032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 sz="1800" dirty="0">
                <a:solidFill>
                  <a:srgbClr val="0033CC"/>
                </a:solidFill>
                <a:latin typeface="Arial" charset="0"/>
                <a:ea typeface="黑体" pitchFamily="2" charset="-122"/>
              </a:rPr>
              <a:t>Internet</a:t>
            </a:r>
          </a:p>
          <a:p>
            <a:pPr algn="ctr" eaLnBrk="1" hangingPunct="1"/>
            <a:r>
              <a:rPr lang="zh-CN" altLang="en-US" sz="1800" dirty="0">
                <a:latin typeface="Arial" charset="0"/>
                <a:ea typeface="黑体" pitchFamily="2" charset="-122"/>
              </a:rPr>
              <a:t>全球用户群中资源共享 </a:t>
            </a:r>
          </a:p>
        </p:txBody>
      </p:sp>
      <p:grpSp>
        <p:nvGrpSpPr>
          <p:cNvPr id="30" name="Group 19"/>
          <p:cNvGrpSpPr>
            <a:grpSpLocks/>
          </p:cNvGrpSpPr>
          <p:nvPr/>
        </p:nvGrpSpPr>
        <p:grpSpPr bwMode="auto">
          <a:xfrm>
            <a:off x="6214170" y="2528888"/>
            <a:ext cx="1223962" cy="1333500"/>
            <a:chOff x="3198" y="1570"/>
            <a:chExt cx="590" cy="752"/>
          </a:xfrm>
        </p:grpSpPr>
        <p:pic>
          <p:nvPicPr>
            <p:cNvPr id="31" name="Picture 20" descr="office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8" y="1570"/>
              <a:ext cx="395" cy="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 Box 21"/>
            <p:cNvSpPr txBox="1">
              <a:spLocks noChangeArrowheads="1"/>
            </p:cNvSpPr>
            <p:nvPr/>
          </p:nvSpPr>
          <p:spPr bwMode="auto">
            <a:xfrm>
              <a:off x="3198" y="2115"/>
              <a:ext cx="590" cy="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1800">
                  <a:latin typeface="Arial" charset="0"/>
                  <a:ea typeface="黑体" pitchFamily="2" charset="-122"/>
                </a:rPr>
                <a:t>美国用户</a:t>
              </a:r>
            </a:p>
          </p:txBody>
        </p:sp>
      </p:grpSp>
      <p:grpSp>
        <p:nvGrpSpPr>
          <p:cNvPr id="33" name="Group 22"/>
          <p:cNvGrpSpPr>
            <a:grpSpLocks/>
          </p:cNvGrpSpPr>
          <p:nvPr/>
        </p:nvGrpSpPr>
        <p:grpSpPr bwMode="auto">
          <a:xfrm>
            <a:off x="6214170" y="4689475"/>
            <a:ext cx="1223962" cy="1331913"/>
            <a:chOff x="3243" y="2659"/>
            <a:chExt cx="590" cy="751"/>
          </a:xfrm>
        </p:grpSpPr>
        <p:pic>
          <p:nvPicPr>
            <p:cNvPr id="34" name="Picture 23" descr="office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" y="2659"/>
              <a:ext cx="393" cy="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Text Box 24"/>
            <p:cNvSpPr txBox="1">
              <a:spLocks noChangeArrowheads="1"/>
            </p:cNvSpPr>
            <p:nvPr/>
          </p:nvSpPr>
          <p:spPr bwMode="auto">
            <a:xfrm>
              <a:off x="3243" y="3203"/>
              <a:ext cx="590" cy="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1800">
                  <a:latin typeface="Arial" charset="0"/>
                  <a:ea typeface="黑体" pitchFamily="2" charset="-122"/>
                </a:rPr>
                <a:t>中国用户</a:t>
              </a:r>
            </a:p>
          </p:txBody>
        </p:sp>
      </p:grpSp>
      <p:cxnSp>
        <p:nvCxnSpPr>
          <p:cNvPr id="37" name="AutoShape 25"/>
          <p:cNvCxnSpPr>
            <a:cxnSpLocks noChangeShapeType="1"/>
            <a:stCxn id="31" idx="3"/>
          </p:cNvCxnSpPr>
          <p:nvPr/>
        </p:nvCxnSpPr>
        <p:spPr bwMode="auto">
          <a:xfrm>
            <a:off x="7220645" y="3051175"/>
            <a:ext cx="711200" cy="7747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8" name="AutoShape 26"/>
          <p:cNvCxnSpPr>
            <a:cxnSpLocks noChangeShapeType="1"/>
            <a:stCxn id="34" idx="3"/>
          </p:cNvCxnSpPr>
          <p:nvPr/>
        </p:nvCxnSpPr>
        <p:spPr bwMode="auto">
          <a:xfrm flipV="1">
            <a:off x="7217470" y="3825875"/>
            <a:ext cx="714375" cy="13874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9" name="Text Box 27"/>
          <p:cNvSpPr txBox="1">
            <a:spLocks noChangeArrowheads="1"/>
          </p:cNvSpPr>
          <p:nvPr/>
        </p:nvSpPr>
        <p:spPr bwMode="auto">
          <a:xfrm>
            <a:off x="9093895" y="4221163"/>
            <a:ext cx="87471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数据库</a:t>
            </a:r>
          </a:p>
          <a:p>
            <a:pPr algn="ctr"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服务器</a:t>
            </a:r>
          </a:p>
        </p:txBody>
      </p:sp>
      <p:cxnSp>
        <p:nvCxnSpPr>
          <p:cNvPr id="40" name="AutoShape 28"/>
          <p:cNvCxnSpPr>
            <a:cxnSpLocks noChangeShapeType="1"/>
          </p:cNvCxnSpPr>
          <p:nvPr/>
        </p:nvCxnSpPr>
        <p:spPr bwMode="auto">
          <a:xfrm flipV="1">
            <a:off x="8552557" y="3819525"/>
            <a:ext cx="674688" cy="635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41" name="AutoShape 29"/>
          <p:cNvSpPr>
            <a:spLocks noChangeArrowheads="1"/>
          </p:cNvSpPr>
          <p:nvPr/>
        </p:nvSpPr>
        <p:spPr bwMode="auto">
          <a:xfrm>
            <a:off x="7798495" y="5159375"/>
            <a:ext cx="1582737" cy="693738"/>
          </a:xfrm>
          <a:prstGeom prst="wedgeRoundRectCallout">
            <a:avLst>
              <a:gd name="adj1" fmla="val -90319"/>
              <a:gd name="adj2" fmla="val -6481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1800">
                <a:latin typeface="Arial" charset="0"/>
                <a:ea typeface="黑体" pitchFamily="2" charset="-122"/>
              </a:rPr>
              <a:t>无需安装客户端软件</a:t>
            </a:r>
          </a:p>
        </p:txBody>
      </p:sp>
      <p:grpSp>
        <p:nvGrpSpPr>
          <p:cNvPr id="42" name="Group 30"/>
          <p:cNvGrpSpPr>
            <a:grpSpLocks/>
          </p:cNvGrpSpPr>
          <p:nvPr/>
        </p:nvGrpSpPr>
        <p:grpSpPr bwMode="auto">
          <a:xfrm>
            <a:off x="2181920" y="2806700"/>
            <a:ext cx="863600" cy="557213"/>
            <a:chOff x="2880" y="1026"/>
            <a:chExt cx="1627" cy="1049"/>
          </a:xfrm>
        </p:grpSpPr>
        <p:graphicFrame>
          <p:nvGraphicFramePr>
            <p:cNvPr id="43" name="Object 31"/>
            <p:cNvGraphicFramePr>
              <a:graphicFrameLocks noChangeAspect="1"/>
            </p:cNvGraphicFramePr>
            <p:nvPr/>
          </p:nvGraphicFramePr>
          <p:xfrm>
            <a:off x="2880" y="1026"/>
            <a:ext cx="977" cy="9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07" name="Image" r:id="rId8" imgW="2615873" imgH="2666667" progId="Photoshop.Image.7">
                    <p:embed/>
                  </p:oleObj>
                </mc:Choice>
                <mc:Fallback>
                  <p:oleObj name="Image" r:id="rId8" imgW="2615873" imgH="2666667" progId="Photoshop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0" y="1026"/>
                          <a:ext cx="977" cy="9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44" name="Picture 32" descr="TowerCase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3" y="1071"/>
              <a:ext cx="674" cy="1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5" name="Group 33"/>
          <p:cNvGrpSpPr>
            <a:grpSpLocks/>
          </p:cNvGrpSpPr>
          <p:nvPr/>
        </p:nvGrpSpPr>
        <p:grpSpPr bwMode="auto">
          <a:xfrm>
            <a:off x="2181920" y="4005263"/>
            <a:ext cx="863600" cy="557212"/>
            <a:chOff x="2880" y="1026"/>
            <a:chExt cx="1627" cy="1049"/>
          </a:xfrm>
        </p:grpSpPr>
        <p:graphicFrame>
          <p:nvGraphicFramePr>
            <p:cNvPr id="46" name="Object 34"/>
            <p:cNvGraphicFramePr>
              <a:graphicFrameLocks noChangeAspect="1"/>
            </p:cNvGraphicFramePr>
            <p:nvPr/>
          </p:nvGraphicFramePr>
          <p:xfrm>
            <a:off x="2880" y="1026"/>
            <a:ext cx="977" cy="9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08" name="Image" r:id="rId11" imgW="2615873" imgH="2666667" progId="Photoshop.Image.7">
                    <p:embed/>
                  </p:oleObj>
                </mc:Choice>
                <mc:Fallback>
                  <p:oleObj name="Image" r:id="rId11" imgW="2615873" imgH="2666667" progId="Photoshop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0" y="1026"/>
                          <a:ext cx="977" cy="9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47" name="Picture 35" descr="TowerCase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3" y="1071"/>
              <a:ext cx="674" cy="1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8" name="Group 36"/>
          <p:cNvGrpSpPr>
            <a:grpSpLocks/>
          </p:cNvGrpSpPr>
          <p:nvPr/>
        </p:nvGrpSpPr>
        <p:grpSpPr bwMode="auto">
          <a:xfrm>
            <a:off x="4198045" y="5445125"/>
            <a:ext cx="863600" cy="557213"/>
            <a:chOff x="2880" y="1026"/>
            <a:chExt cx="1627" cy="1049"/>
          </a:xfrm>
        </p:grpSpPr>
        <p:graphicFrame>
          <p:nvGraphicFramePr>
            <p:cNvPr id="49" name="Object 37"/>
            <p:cNvGraphicFramePr>
              <a:graphicFrameLocks noChangeAspect="1"/>
            </p:cNvGraphicFramePr>
            <p:nvPr/>
          </p:nvGraphicFramePr>
          <p:xfrm>
            <a:off x="2880" y="1026"/>
            <a:ext cx="977" cy="9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09" name="Image" r:id="rId12" imgW="2615873" imgH="2666667" progId="Photoshop.Image.7">
                    <p:embed/>
                  </p:oleObj>
                </mc:Choice>
                <mc:Fallback>
                  <p:oleObj name="Image" r:id="rId12" imgW="2615873" imgH="2666667" progId="Photoshop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0" y="1026"/>
                          <a:ext cx="977" cy="9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50" name="Picture 38" descr="TowerCase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3" y="1071"/>
              <a:ext cx="674" cy="1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51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903610"/>
              </p:ext>
            </p:extLst>
          </p:nvPr>
        </p:nvGraphicFramePr>
        <p:xfrm>
          <a:off x="9284395" y="3259138"/>
          <a:ext cx="581025" cy="969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0" name="Image" r:id="rId13" imgW="1225091" imgH="1962750" progId="Photoshop.Image.7">
                  <p:embed/>
                </p:oleObj>
              </mc:Choice>
              <mc:Fallback>
                <p:oleObj name="Image" r:id="rId13" imgW="1225091" imgH="1962750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4395" y="3259138"/>
                        <a:ext cx="581025" cy="969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2701693"/>
              </p:ext>
            </p:extLst>
          </p:nvPr>
        </p:nvGraphicFramePr>
        <p:xfrm>
          <a:off x="4845745" y="3213100"/>
          <a:ext cx="6731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1" name="Image" r:id="rId14" imgW="1225091" imgH="1962750" progId="Photoshop.Image.7">
                  <p:embed/>
                </p:oleObj>
              </mc:Choice>
              <mc:Fallback>
                <p:oleObj name="Image" r:id="rId14" imgW="1225091" imgH="1962750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5745" y="3213100"/>
                        <a:ext cx="673100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95F10-D355-43E0-8D6F-1D714E4AC64E}" type="datetime10">
              <a:rPr lang="zh-CN" altLang="en-US" smtClean="0"/>
              <a:t>14:50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333650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  <p:bldP spid="9" grpId="0" animBg="1"/>
      <p:bldP spid="10" grpId="0" animBg="1"/>
      <p:bldP spid="11" grpId="0"/>
      <p:bldP spid="27" grpId="0" animBg="1"/>
      <p:bldP spid="4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E7965BD-BA7C-4284-B303-3DF26FF20985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UUID" val="{C1A8F295-47DC-48FB-81BD-666766343352}"/>
  <p:tag name="ISPRING_RESOURCE_FOLDER" val="E:\素材\正版图-卖\PPT\0变色龙\0包图网\bt369\ppt\bt369\"/>
  <p:tag name="ISPRING_PRESENTATION_PATH" val="E:\素材\正版图-卖\PPT\0变色龙\0包图网\bt369\ppt\bt369.pptx"/>
  <p:tag name="ISPRING_PROJECT_FOLDER_UPDATED" val="1"/>
  <p:tag name="ISPRING_SCREEN_RECS_UPDATED" val="E:\素材\正版图-卖\PPT\0变色龙\0包图网\bt369\ppt\bt369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教育培训课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heme/theme1.xml><?xml version="1.0" encoding="utf-8"?>
<a:theme xmlns:a="http://schemas.openxmlformats.org/drawingml/2006/main" name="自定义设计方案">
  <a:themeElements>
    <a:clrScheme name="002通用彩色">
      <a:dk1>
        <a:sysClr val="windowText" lastClr="000000"/>
      </a:dk1>
      <a:lt1>
        <a:sysClr val="window" lastClr="FFFFFF"/>
      </a:lt1>
      <a:dk2>
        <a:srgbClr val="E73E53"/>
      </a:dk2>
      <a:lt2>
        <a:srgbClr val="E7E6E6"/>
      </a:lt2>
      <a:accent1>
        <a:srgbClr val="58A527"/>
      </a:accent1>
      <a:accent2>
        <a:srgbClr val="4F50A0"/>
      </a:accent2>
      <a:accent3>
        <a:srgbClr val="27A0B3"/>
      </a:accent3>
      <a:accent4>
        <a:srgbClr val="E73E53"/>
      </a:accent4>
      <a:accent5>
        <a:srgbClr val="EAAE00"/>
      </a:accent5>
      <a:accent6>
        <a:srgbClr val="58A527"/>
      </a:accent6>
      <a:hlink>
        <a:srgbClr val="4F50A0"/>
      </a:hlink>
      <a:folHlink>
        <a:srgbClr val="27A0B3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836</Words>
  <Application>Microsoft Office PowerPoint</Application>
  <PresentationFormat>自定义</PresentationFormat>
  <Paragraphs>208</Paragraphs>
  <Slides>21</Slides>
  <Notes>21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3" baseType="lpstr">
      <vt:lpstr>自定义设计方案</vt:lpstr>
      <vt:lpstr>Image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教育培训课</dc:title>
  <dc:creator/>
  <cp:lastModifiedBy/>
  <cp:revision>1</cp:revision>
  <dcterms:created xsi:type="dcterms:W3CDTF">2017-04-05T12:38:21Z</dcterms:created>
  <dcterms:modified xsi:type="dcterms:W3CDTF">2018-02-26T06:52:07Z</dcterms:modified>
</cp:coreProperties>
</file>